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6" r:id="rId2"/>
    <p:sldId id="291" r:id="rId3"/>
    <p:sldId id="296" r:id="rId4"/>
    <p:sldId id="267" r:id="rId5"/>
    <p:sldId id="258" r:id="rId6"/>
    <p:sldId id="268" r:id="rId7"/>
    <p:sldId id="264" r:id="rId8"/>
    <p:sldId id="299" r:id="rId9"/>
    <p:sldId id="297" r:id="rId10"/>
    <p:sldId id="295" r:id="rId11"/>
    <p:sldId id="263" r:id="rId12"/>
    <p:sldId id="282" r:id="rId13"/>
    <p:sldId id="266" r:id="rId14"/>
    <p:sldId id="289" r:id="rId15"/>
    <p:sldId id="302" r:id="rId16"/>
    <p:sldId id="293" r:id="rId17"/>
    <p:sldId id="294" r:id="rId18"/>
    <p:sldId id="270" r:id="rId19"/>
    <p:sldId id="301" r:id="rId20"/>
    <p:sldId id="273" r:id="rId21"/>
    <p:sldId id="272" r:id="rId22"/>
    <p:sldId id="274" r:id="rId23"/>
    <p:sldId id="277" r:id="rId24"/>
    <p:sldId id="281" r:id="rId25"/>
    <p:sldId id="276" r:id="rId26"/>
    <p:sldId id="283" r:id="rId27"/>
    <p:sldId id="285" r:id="rId28"/>
  </p:sldIdLst>
  <p:sldSz cx="9144000" cy="6858000" type="screen4x3"/>
  <p:notesSz cx="9926638" cy="6797675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FF"/>
    <a:srgbClr val="FF00FF"/>
    <a:srgbClr val="0066FF"/>
    <a:srgbClr val="3366FF"/>
    <a:srgbClr val="FF9900"/>
    <a:srgbClr val="0000CC"/>
    <a:srgbClr val="FF00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44" y="-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7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21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21338" y="0"/>
            <a:ext cx="430371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56363"/>
            <a:ext cx="43021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21338" y="6456363"/>
            <a:ext cx="430371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3F47ADD-8EED-4AD2-90A1-EA958BF8AF8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576118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21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4513" y="0"/>
            <a:ext cx="4300537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65488" y="509588"/>
            <a:ext cx="3398837" cy="2549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2188" y="3228975"/>
            <a:ext cx="7942262" cy="305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727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56363"/>
            <a:ext cx="43021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27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4513" y="6456363"/>
            <a:ext cx="4300537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5A531AF-BE4A-47AD-9ED2-BE6943397AD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509810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fld id="{7265BB72-B174-4AA8-A23D-7242AD5587D1}" type="slidenum">
              <a:rPr lang="en-US" altLang="zh-TW" smtClean="0"/>
              <a:pPr eaLnBrk="1" hangingPunct="1"/>
              <a:t>1</a:t>
            </a:fld>
            <a:endParaRPr lang="en-US" altLang="zh-TW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fld id="{0D192888-53C0-4D47-A586-47AF930BE365}" type="slidenum">
              <a:rPr lang="en-US" altLang="zh-TW" smtClean="0"/>
              <a:pPr eaLnBrk="1" hangingPunct="1"/>
              <a:t>2</a:t>
            </a:fld>
            <a:endParaRPr lang="en-US" altLang="zh-TW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D882F2-E0B6-461F-9BD5-78520AFAF5B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68943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207A1D-C84E-4026-98A1-1920747D1F3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01694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513CF1-67DC-477C-BD57-964479DD32B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312150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zh-TW" alt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689279-DAC8-4AAC-A8CE-C6CA2315906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906165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標題，1 個大物件與 2 個小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AE64E7-7F0C-4B87-8E7B-5AE8FE42AAD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991932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3FA688-A396-43E0-982E-A2EE0D46906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06512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0E201E-21C2-4584-92BC-DE0D2CFF748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82660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7229B2-612B-4927-832F-826BD7A2D5A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99904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97800F-720C-4602-95F1-4190A8B9684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86734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BB9A8F-1207-44E4-95B7-321B047676E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55627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8242B4-B4DB-41AE-94C1-D439AA7D7F2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75857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B475A7-A804-453E-86E2-47D6FAF1289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65184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ACF126-6057-425F-91A4-CB8A9C062B7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33836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6C89A7-378F-4C82-862A-3F96539F8CD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47642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zh-TW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zh-TW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2BEB708B-6D6E-499B-BDD6-9C9C0C97176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1" r:id="rId2"/>
    <p:sldLayoutId id="2147483660" r:id="rId3"/>
    <p:sldLayoutId id="2147483659" r:id="rId4"/>
    <p:sldLayoutId id="2147483658" r:id="rId5"/>
    <p:sldLayoutId id="2147483657" r:id="rId6"/>
    <p:sldLayoutId id="2147483656" r:id="rId7"/>
    <p:sldLayoutId id="2147483655" r:id="rId8"/>
    <p:sldLayoutId id="2147483654" r:id="rId9"/>
    <p:sldLayoutId id="2147483653" r:id="rId10"/>
    <p:sldLayoutId id="2147483652" r:id="rId11"/>
    <p:sldLayoutId id="2147483651" r:id="rId12"/>
    <p:sldLayoutId id="2147483650" r:id="rId13"/>
    <p:sldLayoutId id="2147483649" r:id="rId1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file:///G:\00&#22810;&#20803;&#36914;&#36335;&#23459;&#23566;0524\100&#24180;\100&#24180;\99&#22283;&#31435;&#21517;&#21934;0827.xls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8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http://www.gs.com.tw/images/mean_13.jpg" TargetMode="External"/><Relationship Id="rId7" Type="http://schemas.openxmlformats.org/officeDocument/2006/relationships/image" Target="http://www.gs.com.tw/images/mean_15.jpg" TargetMode="External"/><Relationship Id="rId12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11" Type="http://schemas.openxmlformats.org/officeDocument/2006/relationships/image" Target="../media/image7.jpeg"/><Relationship Id="rId5" Type="http://schemas.openxmlformats.org/officeDocument/2006/relationships/image" Target="http://www.gs.com.tw/images/mean_14.jpg" TargetMode="External"/><Relationship Id="rId10" Type="http://schemas.openxmlformats.org/officeDocument/2006/relationships/image" Target="../media/image6.jpeg"/><Relationship Id="rId4" Type="http://schemas.openxmlformats.org/officeDocument/2006/relationships/image" Target="../media/image3.jpeg"/><Relationship Id="rId9" Type="http://schemas.openxmlformats.org/officeDocument/2006/relationships/image" Target="http://www.gs.com.tw/images/mean_16.jpg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4623B625-FBC4-4975-BB71-4A0D091C5895}" type="slidenum">
              <a:rPr lang="en-US" altLang="zh-TW"/>
              <a:pPr>
                <a:defRPr/>
              </a:pPr>
              <a:t>1</a:t>
            </a:fld>
            <a:endParaRPr lang="en-US" altLang="zh-TW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0825" y="1557338"/>
            <a:ext cx="8569325" cy="1227137"/>
          </a:xfrm>
        </p:spPr>
        <p:txBody>
          <a:bodyPr/>
          <a:lstStyle/>
          <a:p>
            <a:pPr eaLnBrk="1" hangingPunct="1"/>
            <a:r>
              <a:rPr lang="zh-TW" altLang="en-US" sz="660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國立新營高工招生簡介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644900"/>
            <a:ext cx="6400800" cy="1752600"/>
          </a:xfrm>
        </p:spPr>
        <p:txBody>
          <a:bodyPr/>
          <a:lstStyle/>
          <a:p>
            <a:pPr eaLnBrk="1" hangingPunct="1"/>
            <a:endParaRPr lang="en-US" altLang="zh-TW" sz="1800" dirty="0" smtClean="0">
              <a:solidFill>
                <a:srgbClr val="0000FF"/>
              </a:solidFill>
              <a:ea typeface="標楷體" pitchFamily="65" charset="-120"/>
            </a:endParaRPr>
          </a:p>
          <a:p>
            <a:pPr eaLnBrk="1" hangingPunct="1"/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104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學年度版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C8CC0CF3-C155-4E3E-B476-38E3E99A46E4}" type="slidenum">
              <a:rPr lang="en-US" altLang="zh-TW"/>
              <a:pPr>
                <a:defRPr/>
              </a:pPr>
              <a:t>10</a:t>
            </a:fld>
            <a:endParaRPr lang="en-US" altLang="zh-TW"/>
          </a:p>
        </p:txBody>
      </p:sp>
      <p:sp>
        <p:nvSpPr>
          <p:cNvPr id="1229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936625"/>
          </a:xfrm>
          <a:noFill/>
        </p:spPr>
        <p:txBody>
          <a:bodyPr/>
          <a:lstStyle/>
          <a:p>
            <a:pPr eaLnBrk="1" hangingPunct="1"/>
            <a:r>
              <a:rPr lang="zh-TW" altLang="en-US" b="1" smtClean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實用技能學程進路</a:t>
            </a:r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79388" y="1125538"/>
            <a:ext cx="4824412" cy="5111750"/>
          </a:xfrm>
        </p:spPr>
        <p:txBody>
          <a:bodyPr/>
          <a:lstStyle/>
          <a:p>
            <a:pPr eaLnBrk="1" hangingPunct="1">
              <a:buFont typeface="Wingdings" pitchFamily="2" charset="2"/>
              <a:buChar char="l"/>
              <a:defRPr/>
            </a:pPr>
            <a:r>
              <a:rPr lang="zh-TW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電機修護科：</a:t>
            </a:r>
          </a:p>
          <a:p>
            <a:pPr eaLnBrk="1" hangingPunct="1">
              <a:buFont typeface="Wingdings" pitchFamily="2" charset="2"/>
              <a:buChar char="l"/>
              <a:defRPr/>
            </a:pPr>
            <a:r>
              <a:rPr lang="zh-TW" altLang="en-US" sz="2800" dirty="0" smtClean="0">
                <a:solidFill>
                  <a:srgbClr val="990000"/>
                </a:solidFill>
                <a:latin typeface="標楷體" pitchFamily="65" charset="-120"/>
                <a:ea typeface="標楷體" pitchFamily="65" charset="-120"/>
              </a:rPr>
              <a:t>電機修護技術</a:t>
            </a:r>
          </a:p>
          <a:p>
            <a:pPr eaLnBrk="1" hangingPunct="1">
              <a:buFont typeface="Wingdings" pitchFamily="2" charset="2"/>
              <a:buChar char="l"/>
              <a:defRPr/>
            </a:pPr>
            <a:r>
              <a:rPr lang="zh-TW" altLang="en-US" sz="2800" dirty="0" smtClean="0">
                <a:solidFill>
                  <a:srgbClr val="990000"/>
                </a:solidFill>
                <a:latin typeface="標楷體" pitchFamily="65" charset="-120"/>
                <a:ea typeface="標楷體" pitchFamily="65" charset="-120"/>
              </a:rPr>
              <a:t>配電設計技術</a:t>
            </a:r>
          </a:p>
          <a:p>
            <a:pPr eaLnBrk="1" hangingPunct="1">
              <a:buFont typeface="Wingdings" pitchFamily="2" charset="2"/>
              <a:buChar char="l"/>
              <a:defRPr/>
            </a:pPr>
            <a:r>
              <a:rPr lang="zh-TW" altLang="en-US" sz="2800" dirty="0" smtClean="0">
                <a:solidFill>
                  <a:srgbClr val="990000"/>
                </a:solidFill>
                <a:latin typeface="標楷體" pitchFamily="65" charset="-120"/>
                <a:ea typeface="標楷體" pitchFamily="65" charset="-120"/>
              </a:rPr>
              <a:t>微電腦控制技術</a:t>
            </a:r>
            <a:endParaRPr lang="en-US" altLang="zh-TW" sz="2800" dirty="0" smtClean="0">
              <a:solidFill>
                <a:srgbClr val="990000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Tx/>
              <a:buNone/>
              <a:defRPr/>
            </a:pPr>
            <a:endParaRPr lang="zh-TW" altLang="en-US" sz="2800" dirty="0" smtClean="0">
              <a:solidFill>
                <a:srgbClr val="990000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 typeface="Wingdings" pitchFamily="2" charset="2"/>
              <a:buChar char="u"/>
              <a:defRPr/>
            </a:pPr>
            <a:r>
              <a:rPr lang="zh-TW" alt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多媒體技術科</a:t>
            </a:r>
            <a:r>
              <a:rPr lang="zh-TW" altLang="en-U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：</a:t>
            </a:r>
            <a:endParaRPr lang="zh-TW" altLang="en-US" sz="2800" b="1" dirty="0" smtClean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 typeface="Wingdings" pitchFamily="2" charset="2"/>
              <a:buChar char="u"/>
              <a:defRPr/>
            </a:pPr>
            <a:r>
              <a:rPr lang="zh-TW" altLang="en-US" sz="2800" dirty="0" smtClean="0">
                <a:solidFill>
                  <a:srgbClr val="6600FF"/>
                </a:solidFill>
                <a:latin typeface="標楷體" pitchFamily="65" charset="-120"/>
                <a:ea typeface="標楷體" pitchFamily="65" charset="-120"/>
              </a:rPr>
              <a:t>文書處理技術</a:t>
            </a:r>
          </a:p>
          <a:p>
            <a:pPr eaLnBrk="1" hangingPunct="1">
              <a:buFont typeface="Wingdings" pitchFamily="2" charset="2"/>
              <a:buChar char="u"/>
              <a:defRPr/>
            </a:pPr>
            <a:r>
              <a:rPr lang="zh-TW" altLang="en-US" sz="2800" dirty="0" smtClean="0">
                <a:solidFill>
                  <a:srgbClr val="6600FF"/>
                </a:solidFill>
                <a:latin typeface="標楷體" pitchFamily="65" charset="-120"/>
                <a:ea typeface="標楷體" pitchFamily="65" charset="-120"/>
              </a:rPr>
              <a:t>網頁設計技術</a:t>
            </a:r>
          </a:p>
          <a:p>
            <a:pPr eaLnBrk="1" hangingPunct="1">
              <a:buFont typeface="Wingdings" pitchFamily="2" charset="2"/>
              <a:buChar char="u"/>
              <a:defRPr/>
            </a:pPr>
            <a:r>
              <a:rPr lang="zh-TW" altLang="en-US" sz="2800" dirty="0" smtClean="0">
                <a:solidFill>
                  <a:srgbClr val="6600FF"/>
                </a:solidFill>
                <a:latin typeface="標楷體" pitchFamily="65" charset="-120"/>
                <a:ea typeface="標楷體" pitchFamily="65" charset="-120"/>
              </a:rPr>
              <a:t>會計事務技術</a:t>
            </a:r>
          </a:p>
        </p:txBody>
      </p:sp>
      <p:sp>
        <p:nvSpPr>
          <p:cNvPr id="66566" name="Rectangle 6"/>
          <p:cNvSpPr>
            <a:spLocks noChangeArrowheads="1"/>
          </p:cNvSpPr>
          <p:nvPr/>
        </p:nvSpPr>
        <p:spPr bwMode="auto">
          <a:xfrm>
            <a:off x="4211638" y="1125538"/>
            <a:ext cx="4718050" cy="295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zh-TW" altLang="en-US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餐飲技術科：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zh-TW" altLang="en-US" sz="2800" dirty="0">
                <a:solidFill>
                  <a:srgbClr val="0066FF"/>
                </a:solidFill>
                <a:latin typeface="標楷體" pitchFamily="65" charset="-120"/>
                <a:ea typeface="標楷體" pitchFamily="65" charset="-120"/>
              </a:rPr>
              <a:t>中餐烹飪技術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zh-TW" altLang="en-US" sz="2800" dirty="0">
                <a:solidFill>
                  <a:srgbClr val="0066FF"/>
                </a:solidFill>
                <a:latin typeface="標楷體" pitchFamily="65" charset="-120"/>
                <a:ea typeface="標楷體" pitchFamily="65" charset="-120"/>
              </a:rPr>
              <a:t>西餐烹飪技術</a:t>
            </a:r>
            <a:endParaRPr lang="zh-TW" altLang="en-US" sz="2800" dirty="0">
              <a:solidFill>
                <a:srgbClr val="990000"/>
              </a:solidFill>
              <a:latin typeface="標楷體" pitchFamily="65" charset="-120"/>
              <a:ea typeface="標楷體" pitchFamily="65" charset="-12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zh-TW" altLang="en-US" sz="2800" dirty="0">
                <a:solidFill>
                  <a:srgbClr val="0066FF"/>
                </a:solidFill>
                <a:latin typeface="標楷體" pitchFamily="65" charset="-120"/>
                <a:ea typeface="標楷體" pitchFamily="65" charset="-120"/>
              </a:rPr>
              <a:t>飲料調製技術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zh-TW" altLang="en-US" sz="2800" dirty="0">
                <a:solidFill>
                  <a:srgbClr val="0066FF"/>
                </a:solidFill>
                <a:latin typeface="標楷體" pitchFamily="65" charset="-120"/>
                <a:ea typeface="標楷體" pitchFamily="65" charset="-120"/>
              </a:rPr>
              <a:t>烘焙技術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zh-TW" altLang="en-US" sz="2800" dirty="0">
                <a:solidFill>
                  <a:srgbClr val="0066FF"/>
                </a:solidFill>
                <a:latin typeface="標楷體" pitchFamily="65" charset="-120"/>
                <a:ea typeface="標楷體" pitchFamily="65" charset="-120"/>
              </a:rPr>
              <a:t>餐飲客服技術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B220227A-B16D-4D0F-9D1C-C6BF36E819A2}" type="slidenum">
              <a:rPr lang="en-US" altLang="zh-TW"/>
              <a:pPr>
                <a:defRPr/>
              </a:pPr>
              <a:t>11</a:t>
            </a:fld>
            <a:endParaRPr lang="en-US" altLang="zh-TW"/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z="5400" b="1" smtClean="0">
                <a:solidFill>
                  <a:srgbClr val="0000FF"/>
                </a:solidFill>
                <a:ea typeface="標楷體" pitchFamily="65" charset="-120"/>
              </a:rPr>
              <a:t>新營高工學生升學進路</a:t>
            </a:r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2484438" y="1989138"/>
            <a:ext cx="467995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TW" altLang="en-US" sz="4400" b="1">
                <a:solidFill>
                  <a:srgbClr val="9900FF"/>
                </a:solidFill>
                <a:latin typeface="標楷體" pitchFamily="65" charset="-120"/>
                <a:ea typeface="標楷體" pitchFamily="65" charset="-120"/>
              </a:rPr>
              <a:t>升學前景寬闊：</a:t>
            </a:r>
          </a:p>
          <a:p>
            <a:pPr eaLnBrk="1" hangingPunct="1"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p"/>
            </a:pPr>
            <a:r>
              <a:rPr lang="zh-TW" altLang="en-US" sz="36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hlinkClick r:id="rId2" action="ppaction://hlinkfile"/>
              </a:rPr>
              <a:t>就讀科技大學</a:t>
            </a:r>
            <a:endParaRPr lang="zh-TW" altLang="en-US" sz="360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p"/>
            </a:pPr>
            <a:r>
              <a:rPr lang="zh-TW" altLang="en-US" sz="36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就讀普通大學</a:t>
            </a:r>
          </a:p>
          <a:p>
            <a:pPr eaLnBrk="1" hangingPunct="1"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p"/>
            </a:pPr>
            <a:r>
              <a:rPr lang="zh-TW" altLang="en-US" sz="36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hlinkClick r:id="rId2" action="ppaction://hlinkfile"/>
              </a:rPr>
              <a:t>就讀軍事院校</a:t>
            </a:r>
            <a:endParaRPr lang="zh-TW" altLang="en-US" sz="360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p"/>
            </a:pPr>
            <a:r>
              <a:rPr lang="zh-TW" altLang="en-US" sz="36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就讀警察專科學校</a:t>
            </a:r>
            <a:endParaRPr lang="en-US" altLang="zh-TW" sz="360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6A9B8FBC-7237-4D70-A9DC-40C576D965E6}" type="slidenum">
              <a:rPr lang="en-US" altLang="zh-TW"/>
              <a:pPr>
                <a:defRPr/>
              </a:pPr>
              <a:t>12</a:t>
            </a:fld>
            <a:endParaRPr lang="en-US" altLang="zh-TW"/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新營高工的賣點是什麼？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125538"/>
            <a:ext cx="8507413" cy="57324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Blip>
                <a:blip r:embed="rId2"/>
              </a:buBlip>
            </a:pPr>
            <a:r>
              <a:rPr lang="zh-TW" alt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連續</a:t>
            </a:r>
            <a:r>
              <a:rPr lang="en-US" altLang="zh-TW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8</a:t>
            </a:r>
            <a:r>
              <a:rPr lang="zh-TW" alt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年</a:t>
            </a:r>
            <a:r>
              <a:rPr lang="zh-TW" altLang="en-US" b="1" dirty="0" smtClean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獲得教育部評選為優質高工。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Blip>
                <a:blip r:embed="rId2"/>
              </a:buBlip>
            </a:pPr>
            <a:r>
              <a:rPr lang="zh-TW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北台南地區</a:t>
            </a:r>
            <a:r>
              <a:rPr lang="zh-TW" altLang="en-US" b="1" dirty="0" smtClean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最具規模的國立高工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升學與技術</a:t>
            </a:r>
            <a:r>
              <a:rPr lang="zh-TW" altLang="en-US" b="1" dirty="0" smtClean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兼備的優質高工。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Blip>
                <a:blip r:embed="rId2"/>
              </a:buBlip>
            </a:pPr>
            <a:r>
              <a:rPr lang="zh-TW" altLang="en-US" b="1" dirty="0" smtClean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台南地區升學輔導課程規劃</a:t>
            </a:r>
            <a:r>
              <a:rPr lang="zh-TW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最完整</a:t>
            </a:r>
            <a:r>
              <a:rPr lang="zh-TW" altLang="en-US" b="1" dirty="0" smtClean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的高職，每年有百位學生考取國立科技大學或軍事院校。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Blip>
                <a:blip r:embed="rId2"/>
              </a:buBlip>
            </a:pPr>
            <a:r>
              <a:rPr lang="zh-TW" altLang="en-US" b="1" dirty="0" smtClean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實習教學設備充足、新穎，</a:t>
            </a:r>
            <a:r>
              <a:rPr kumimoji="0" lang="zh-TW" altLang="en-US" b="1" dirty="0" smtClean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證照培訓課程紮實，北台南地區職業學校</a:t>
            </a:r>
            <a:r>
              <a:rPr lang="zh-TW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第</a:t>
            </a:r>
            <a:r>
              <a:rPr lang="en-US" altLang="zh-TW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名</a:t>
            </a:r>
            <a:r>
              <a:rPr kumimoji="0" lang="zh-TW" altLang="en-US" b="1" dirty="0" smtClean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，乙級證照多達</a:t>
            </a:r>
            <a:r>
              <a:rPr kumimoji="0" lang="en-US" altLang="zh-TW" b="1" dirty="0" smtClean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128</a:t>
            </a:r>
            <a:r>
              <a:rPr kumimoji="0" lang="zh-TW" altLang="en-US" b="1" dirty="0" smtClean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張。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Blip>
                <a:blip r:embed="rId2"/>
              </a:buBlip>
            </a:pPr>
            <a:r>
              <a:rPr kumimoji="0" lang="zh-TW" altLang="en-US" b="1" dirty="0" smtClean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溫馨、和諧的友善校園，學生社團多元活動。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9C4F3FAE-9982-4597-A8A2-A04B91975699}" type="slidenum">
              <a:rPr lang="en-US" altLang="zh-TW"/>
              <a:pPr>
                <a:defRPr/>
              </a:pPr>
              <a:t>13</a:t>
            </a:fld>
            <a:endParaRPr lang="en-US" altLang="zh-TW"/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570037"/>
          </a:xfrm>
        </p:spPr>
        <p:txBody>
          <a:bodyPr/>
          <a:lstStyle/>
          <a:p>
            <a:pPr eaLnBrk="1" hangingPunct="1"/>
            <a:r>
              <a:rPr lang="zh-TW" altLang="en-US" sz="5400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新營高工</a:t>
            </a:r>
            <a:r>
              <a:rPr lang="en-US" altLang="zh-TW" sz="5400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---</a:t>
            </a:r>
            <a:r>
              <a:rPr lang="zh-TW" altLang="en-US" sz="5400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師資優質</a:t>
            </a:r>
            <a:r>
              <a:rPr lang="zh-TW" altLang="en-US" sz="480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zh-TW" altLang="en-US" sz="4800" smtClean="0">
                <a:latin typeface="標楷體" pitchFamily="65" charset="-120"/>
                <a:ea typeface="標楷體" pitchFamily="65" charset="-120"/>
              </a:rPr>
            </a:br>
            <a:r>
              <a:rPr lang="zh-TW" altLang="en-US" sz="480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3600" b="1" smtClean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100%</a:t>
            </a:r>
            <a:r>
              <a:rPr lang="zh-TW" altLang="en-US" sz="3600" b="1" smtClean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合格教師，</a:t>
            </a:r>
            <a:r>
              <a:rPr lang="en-US" altLang="zh-TW" sz="3600" b="1" smtClean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70%</a:t>
            </a:r>
            <a:r>
              <a:rPr lang="zh-TW" altLang="en-US" sz="3600" b="1" smtClean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以上具碩士資格</a:t>
            </a:r>
          </a:p>
        </p:txBody>
      </p:sp>
      <p:graphicFrame>
        <p:nvGraphicFramePr>
          <p:cNvPr id="12332" name="Group 4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082295"/>
              </p:ext>
            </p:extLst>
          </p:nvPr>
        </p:nvGraphicFramePr>
        <p:xfrm>
          <a:off x="454025" y="2205038"/>
          <a:ext cx="8229600" cy="3630486"/>
        </p:xfrm>
        <a:graphic>
          <a:graphicData uri="http://schemas.openxmlformats.org/drawingml/2006/table">
            <a:tbl>
              <a:tblPr/>
              <a:tblGrid>
                <a:gridCol w="2743200"/>
                <a:gridCol w="2743200"/>
                <a:gridCol w="2743200"/>
              </a:tblGrid>
              <a:tr h="8921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      </a:t>
                      </a:r>
                      <a:r>
                        <a:rPr kumimoji="1" lang="zh-TW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人數比率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學位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專任教師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百分比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70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博士學位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3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9900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2.75</a:t>
                      </a:r>
                      <a:r>
                        <a:rPr kumimoji="1" lang="zh-TW" altLang="en-US" sz="3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9900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％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51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碩士</a:t>
                      </a:r>
                      <a:r>
                        <a:rPr kumimoji="1" lang="zh-TW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學位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研究所</a:t>
                      </a:r>
                      <a:r>
                        <a:rPr kumimoji="1" lang="en-US" altLang="zh-TW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40</a:t>
                      </a:r>
                      <a:r>
                        <a:rPr kumimoji="1" lang="zh-TW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學分班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73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68.67</a:t>
                      </a:r>
                      <a:r>
                        <a:rPr kumimoji="1" lang="zh-TW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％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429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學士學位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31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29.25</a:t>
                      </a:r>
                      <a:r>
                        <a:rPr kumimoji="1" lang="zh-TW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％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893BD522-6D75-4F1B-A659-B0419FEE0732}" type="slidenum">
              <a:rPr lang="en-US" altLang="zh-TW"/>
              <a:pPr>
                <a:defRPr/>
              </a:pPr>
              <a:t>14</a:t>
            </a:fld>
            <a:endParaRPr lang="en-US" altLang="zh-TW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b="1" smtClean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新營高工完善的升學輔導課程</a:t>
            </a:r>
          </a:p>
        </p:txBody>
      </p:sp>
      <p:sp>
        <p:nvSpPr>
          <p:cNvPr id="16387" name="Rectangle 4"/>
          <p:cNvSpPr>
            <a:spLocks noChangeArrowheads="1"/>
          </p:cNvSpPr>
          <p:nvPr/>
        </p:nvSpPr>
        <p:spPr bwMode="auto">
          <a:xfrm>
            <a:off x="468313" y="1743075"/>
            <a:ext cx="8207375" cy="415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3200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sz="3200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高一輔導課：課程目標</a:t>
            </a:r>
            <a:r>
              <a:rPr lang="zh-TW" altLang="en-US" sz="32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：</a:t>
            </a:r>
            <a:r>
              <a:rPr lang="zh-TW" altLang="en-US" sz="240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為國、英、數打基礎</a:t>
            </a:r>
          </a:p>
          <a:p>
            <a:pPr eaLnBrk="1" hangingPunct="1"/>
            <a:r>
              <a:rPr lang="en-US" altLang="zh-TW" sz="240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【※</a:t>
            </a:r>
            <a:r>
              <a:rPr lang="zh-TW" altLang="en-US" sz="240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課程安排</a:t>
            </a:r>
            <a:r>
              <a:rPr lang="en-US" altLang="zh-TW" sz="240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】</a:t>
            </a:r>
            <a:r>
              <a:rPr lang="zh-TW" altLang="en-US" sz="240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：</a:t>
            </a:r>
            <a:r>
              <a:rPr lang="zh-TW" altLang="en-US" sz="2400">
                <a:latin typeface="標楷體" pitchFamily="65" charset="-120"/>
                <a:ea typeface="標楷體" pitchFamily="65" charset="-120"/>
              </a:rPr>
              <a:t>新生（</a:t>
            </a:r>
            <a:r>
              <a:rPr lang="en-US" altLang="zh-TW" sz="2400">
                <a:latin typeface="標楷體" pitchFamily="65" charset="-120"/>
                <a:ea typeface="標楷體" pitchFamily="65" charset="-120"/>
              </a:rPr>
              <a:t>8</a:t>
            </a:r>
            <a:r>
              <a:rPr lang="zh-TW" altLang="en-US" sz="2400">
                <a:latin typeface="標楷體" pitchFamily="65" charset="-120"/>
                <a:ea typeface="標楷體" pitchFamily="65" charset="-120"/>
              </a:rPr>
              <a:t>月）英數銜接教育一週；第</a:t>
            </a:r>
            <a:r>
              <a:rPr lang="en-US" altLang="zh-TW" sz="2400">
                <a:latin typeface="標楷體" pitchFamily="65" charset="-120"/>
                <a:ea typeface="標楷體" pitchFamily="65" charset="-120"/>
              </a:rPr>
              <a:t>8</a:t>
            </a:r>
            <a:r>
              <a:rPr lang="zh-TW" altLang="en-US" sz="2400">
                <a:latin typeface="標楷體" pitchFamily="65" charset="-120"/>
                <a:ea typeface="標楷體" pitchFamily="65" charset="-120"/>
              </a:rPr>
              <a:t>節輔導課；週六輔導課；寒、暑假輔導課。</a:t>
            </a:r>
          </a:p>
          <a:p>
            <a:pPr eaLnBrk="1" hangingPunct="1"/>
            <a:r>
              <a:rPr lang="en-US" altLang="zh-TW" sz="3200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sz="3200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高二輔導課：課程目標：</a:t>
            </a:r>
            <a:r>
              <a:rPr lang="zh-TW" altLang="en-US" sz="240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加強專業科目</a:t>
            </a:r>
            <a:r>
              <a:rPr lang="zh-TW" altLang="en-US" sz="2400">
                <a:latin typeface="標楷體" pitchFamily="65" charset="-120"/>
                <a:ea typeface="標楷體" pitchFamily="65" charset="-120"/>
              </a:rPr>
              <a:t>、英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sz="2400">
                <a:latin typeface="標楷體" pitchFamily="65" charset="-120"/>
                <a:ea typeface="標楷體" pitchFamily="65" charset="-120"/>
              </a:rPr>
              <a:t>數</a:t>
            </a:r>
          </a:p>
          <a:p>
            <a:pPr eaLnBrk="1" hangingPunct="1"/>
            <a:r>
              <a:rPr lang="en-US" altLang="zh-TW" sz="240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【※</a:t>
            </a:r>
            <a:r>
              <a:rPr lang="zh-TW" altLang="en-US" sz="240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課程安排</a:t>
            </a:r>
            <a:r>
              <a:rPr lang="en-US" altLang="zh-TW" sz="240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】</a:t>
            </a:r>
            <a:r>
              <a:rPr lang="zh-TW" altLang="en-US" sz="240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：</a:t>
            </a:r>
            <a:r>
              <a:rPr lang="zh-TW" altLang="en-US" sz="2400">
                <a:latin typeface="標楷體" pitchFamily="65" charset="-120"/>
                <a:ea typeface="標楷體" pitchFamily="65" charset="-120"/>
              </a:rPr>
              <a:t>第</a:t>
            </a:r>
            <a:r>
              <a:rPr lang="en-US" altLang="zh-TW" sz="2400">
                <a:latin typeface="標楷體" pitchFamily="65" charset="-120"/>
                <a:ea typeface="標楷體" pitchFamily="65" charset="-120"/>
              </a:rPr>
              <a:t>8</a:t>
            </a:r>
            <a:r>
              <a:rPr lang="zh-TW" altLang="en-US" sz="2400">
                <a:latin typeface="標楷體" pitchFamily="65" charset="-120"/>
                <a:ea typeface="標楷體" pitchFamily="65" charset="-120"/>
              </a:rPr>
              <a:t>節輔導課；週六輔導課；寒、暑假輔導課。</a:t>
            </a:r>
          </a:p>
          <a:p>
            <a:pPr eaLnBrk="1" hangingPunct="1"/>
            <a:r>
              <a:rPr lang="en-US" altLang="zh-TW" sz="3200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3.</a:t>
            </a:r>
            <a:r>
              <a:rPr lang="zh-TW" altLang="en-US" sz="3200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高三輔導課：課程目標：</a:t>
            </a:r>
            <a:r>
              <a:rPr lang="zh-TW" altLang="en-US" sz="240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參加全國聯合模擬考</a:t>
            </a:r>
            <a:r>
              <a:rPr lang="zh-TW" altLang="en-US" sz="2400">
                <a:latin typeface="標楷體" pitchFamily="65" charset="-120"/>
                <a:ea typeface="標楷體" pitchFamily="65" charset="-120"/>
              </a:rPr>
              <a:t>，增強學生應考實力。</a:t>
            </a:r>
          </a:p>
          <a:p>
            <a:pPr eaLnBrk="1" hangingPunct="1"/>
            <a:r>
              <a:rPr lang="en-US" altLang="zh-TW" sz="240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【※</a:t>
            </a:r>
            <a:r>
              <a:rPr lang="zh-TW" altLang="en-US" sz="240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課程安排</a:t>
            </a:r>
            <a:r>
              <a:rPr lang="en-US" altLang="zh-TW" sz="240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】</a:t>
            </a:r>
            <a:r>
              <a:rPr lang="zh-TW" altLang="en-US" sz="240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：</a:t>
            </a:r>
            <a:r>
              <a:rPr lang="zh-TW" altLang="en-US" sz="2400">
                <a:latin typeface="標楷體" pitchFamily="65" charset="-120"/>
                <a:ea typeface="標楷體" pitchFamily="65" charset="-120"/>
              </a:rPr>
              <a:t>第</a:t>
            </a:r>
            <a:r>
              <a:rPr lang="en-US" altLang="zh-TW" sz="2400">
                <a:latin typeface="標楷體" pitchFamily="65" charset="-120"/>
                <a:ea typeface="標楷體" pitchFamily="65" charset="-120"/>
              </a:rPr>
              <a:t>8</a:t>
            </a:r>
            <a:r>
              <a:rPr lang="zh-TW" altLang="en-US" sz="2400">
                <a:latin typeface="標楷體" pitchFamily="65" charset="-120"/>
                <a:ea typeface="標楷體" pitchFamily="65" charset="-120"/>
              </a:rPr>
              <a:t>節輔導課；週六輔導課；寒、暑假輔導課；全國聯合模擬考；推薦申請課程指導。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DCE44D1D-EB67-4BF0-8625-D485AF2FE550}" type="slidenum">
              <a:rPr lang="en-US" altLang="zh-TW"/>
              <a:pPr>
                <a:defRPr/>
              </a:pPr>
              <a:t>15</a:t>
            </a:fld>
            <a:endParaRPr lang="en-US" altLang="zh-TW"/>
          </a:p>
        </p:txBody>
      </p:sp>
      <p:sp>
        <p:nvSpPr>
          <p:cNvPr id="55298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323850" y="0"/>
            <a:ext cx="8362950" cy="1700213"/>
          </a:xfrm>
          <a:noFill/>
        </p:spPr>
        <p:txBody>
          <a:bodyPr/>
          <a:lstStyle/>
          <a:p>
            <a:pPr eaLnBrk="1" hangingPunct="1"/>
            <a:r>
              <a:rPr lang="zh-TW" altLang="en-US" sz="6000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新營高工升學績效優質</a:t>
            </a:r>
            <a:r>
              <a:rPr lang="zh-TW" altLang="en-US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zh-TW" altLang="en-US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en-US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b="1" smtClean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只要你願意</a:t>
            </a:r>
            <a:r>
              <a:rPr lang="en-US" altLang="zh-TW" b="1" smtClean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100%</a:t>
            </a:r>
            <a:r>
              <a:rPr lang="zh-TW" altLang="en-US" b="1" smtClean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升學</a:t>
            </a:r>
          </a:p>
        </p:txBody>
      </p:sp>
      <p:graphicFrame>
        <p:nvGraphicFramePr>
          <p:cNvPr id="55299" name="Object 5"/>
          <p:cNvGraphicFramePr>
            <a:graphicFrameLocks noGrp="1" noChangeAspect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976512093"/>
              </p:ext>
            </p:extLst>
          </p:nvPr>
        </p:nvGraphicFramePr>
        <p:xfrm>
          <a:off x="809625" y="1819275"/>
          <a:ext cx="7639050" cy="3724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24" name="圖表" r:id="rId3" imgW="4267290" imgH="2076570" progId="Excel.Chart.8">
                  <p:embed/>
                </p:oleObj>
              </mc:Choice>
              <mc:Fallback>
                <p:oleObj name="圖表" r:id="rId3" imgW="4267290" imgH="2076570" progId="Excel.Char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9625" y="1819275"/>
                        <a:ext cx="7639050" cy="3724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300" name="Rectangle 7"/>
          <p:cNvSpPr>
            <a:spLocks noChangeArrowheads="1"/>
          </p:cNvSpPr>
          <p:nvPr/>
        </p:nvSpPr>
        <p:spPr bwMode="auto">
          <a:xfrm>
            <a:off x="0" y="5949950"/>
            <a:ext cx="896461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zh-TW" altLang="en-US" sz="32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錄取國立大學人數年年成長，</a:t>
            </a:r>
            <a:r>
              <a:rPr lang="en-US" altLang="zh-TW" sz="32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99</a:t>
            </a:r>
            <a:r>
              <a:rPr lang="zh-TW" altLang="en-US" sz="32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年始破百人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4FD6CF75-97DC-43DB-8D30-5953C5ECA077}" type="slidenum">
              <a:rPr lang="en-US" altLang="zh-TW"/>
              <a:pPr>
                <a:defRPr/>
              </a:pPr>
              <a:t>16</a:t>
            </a:fld>
            <a:endParaRPr lang="en-US" altLang="zh-TW"/>
          </a:p>
        </p:txBody>
      </p:sp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18487" cy="1858963"/>
          </a:xfrm>
        </p:spPr>
        <p:txBody>
          <a:bodyPr/>
          <a:lstStyle/>
          <a:p>
            <a:pPr eaLnBrk="1" hangingPunct="1"/>
            <a:r>
              <a:rPr lang="zh-TW" alt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國立新營高工</a:t>
            </a:r>
            <a:br>
              <a:rPr lang="zh-TW" alt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</a:br>
            <a:r>
              <a:rPr lang="en-US" altLang="zh-TW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103</a:t>
            </a:r>
            <a:r>
              <a:rPr lang="zh-TW" alt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學年度高職繁星計畫大放異彩</a:t>
            </a:r>
            <a:br>
              <a:rPr lang="zh-TW" alt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</a:br>
            <a:r>
              <a:rPr lang="zh-TW" alt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錄取率百分百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2205038"/>
            <a:ext cx="8137525" cy="439261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zh-TW" alt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資訊科 洪子軒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zh-TW" alt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  錄取國立臺北科技大學</a:t>
            </a:r>
            <a:r>
              <a:rPr lang="en-US" altLang="zh-TW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資訊工程</a:t>
            </a:r>
            <a:r>
              <a:rPr lang="zh-TW" altLang="en-US" sz="2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系</a:t>
            </a:r>
            <a:endParaRPr lang="en-US" altLang="zh-TW" sz="2400" b="1" dirty="0" smtClean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zh-TW" sz="2400" b="1" dirty="0" smtClean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80000"/>
              </a:lnSpc>
            </a:pPr>
            <a:r>
              <a:rPr lang="zh-TW" altLang="en-US" sz="2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製圖</a:t>
            </a:r>
            <a:r>
              <a:rPr lang="zh-TW" alt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科 林永森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zh-TW" altLang="en-US" sz="2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  錄取</a:t>
            </a:r>
            <a:r>
              <a:rPr lang="zh-TW" alt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國立高雄第一科技大學</a:t>
            </a:r>
            <a:r>
              <a:rPr lang="en-US" altLang="zh-TW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機械與自動化工程</a:t>
            </a:r>
            <a:r>
              <a:rPr lang="zh-TW" altLang="en-US" sz="2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系</a:t>
            </a:r>
            <a:endParaRPr lang="en-US" altLang="zh-TW" sz="2400" b="1" dirty="0" smtClean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zh-TW" altLang="en-US" sz="2400" b="1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80000"/>
              </a:lnSpc>
            </a:pPr>
            <a:r>
              <a:rPr lang="zh-TW" alt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文書處理科 周靖慧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zh-TW" altLang="en-US" sz="2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  錄取</a:t>
            </a:r>
            <a:r>
              <a:rPr lang="zh-TW" alt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國立勤益科技大學</a:t>
            </a:r>
            <a:r>
              <a:rPr lang="en-US" altLang="zh-TW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流通管理</a:t>
            </a:r>
            <a:r>
              <a:rPr lang="zh-TW" altLang="en-US" sz="2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系</a:t>
            </a:r>
            <a:endParaRPr lang="en-US" altLang="zh-TW" sz="2400" b="1" dirty="0" smtClean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zh-TW" altLang="en-US" sz="2400" b="1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80000"/>
              </a:lnSpc>
            </a:pPr>
            <a:r>
              <a:rPr lang="zh-TW" altLang="en-US" sz="2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模具科 </a:t>
            </a:r>
            <a:r>
              <a:rPr lang="zh-TW" alt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陳易隆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zh-TW" altLang="en-US" sz="2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  錄取</a:t>
            </a:r>
            <a:r>
              <a:rPr lang="zh-TW" alt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明志科技大學</a:t>
            </a:r>
            <a:r>
              <a:rPr lang="en-US" altLang="zh-TW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機械工程系精密機械</a:t>
            </a:r>
            <a:r>
              <a:rPr lang="zh-TW" altLang="en-US" sz="2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組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zh-TW" altLang="en-US" sz="2400" b="1" dirty="0" smtClean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3F8E2A5B-EA19-44A2-99EA-3A7002D8CCDC}" type="slidenum">
              <a:rPr lang="en-US" altLang="zh-TW"/>
              <a:pPr>
                <a:defRPr/>
              </a:pPr>
              <a:t>17</a:t>
            </a:fld>
            <a:endParaRPr lang="en-US" altLang="zh-TW"/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title"/>
          </p:nvPr>
        </p:nvSpPr>
        <p:spPr>
          <a:xfrm>
            <a:off x="446088" y="115888"/>
            <a:ext cx="8229600" cy="1930400"/>
          </a:xfrm>
        </p:spPr>
        <p:txBody>
          <a:bodyPr/>
          <a:lstStyle/>
          <a:p>
            <a:pPr eaLnBrk="1" hangingPunct="1"/>
            <a:r>
              <a:rPr lang="zh-TW" alt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國立新營高工</a:t>
            </a:r>
            <a:br>
              <a:rPr lang="zh-TW" alt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</a:br>
            <a:r>
              <a:rPr lang="en-US" altLang="zh-TW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103</a:t>
            </a:r>
            <a:r>
              <a:rPr lang="zh-TW" alt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學年度升學異彩再現</a:t>
            </a:r>
            <a:br>
              <a:rPr lang="zh-TW" alt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</a:br>
            <a:r>
              <a:rPr lang="zh-TW" alt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實用技能學程一樣亮麗</a:t>
            </a: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9434390"/>
              </p:ext>
            </p:extLst>
          </p:nvPr>
        </p:nvGraphicFramePr>
        <p:xfrm>
          <a:off x="539552" y="2482104"/>
          <a:ext cx="8280919" cy="15949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89856"/>
                <a:gridCol w="977297"/>
                <a:gridCol w="2724478"/>
                <a:gridCol w="3389288"/>
              </a:tblGrid>
              <a:tr h="3987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班級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姓名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校名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系科組學程名稱</a:t>
                      </a:r>
                    </a:p>
                  </a:txBody>
                  <a:tcPr marL="68580" marR="68580" marT="0" marB="0" anchor="ctr"/>
                </a:tc>
              </a:tr>
              <a:tr h="3987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餐飲三忠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陳冠羽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國立虎尾科技大學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休閒遊憩系</a:t>
                      </a:r>
                    </a:p>
                  </a:txBody>
                  <a:tcPr marL="68580" marR="68580" marT="0" marB="0" anchor="ctr"/>
                </a:tc>
              </a:tr>
              <a:tr h="3987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文書三忠</a:t>
                      </a:r>
                      <a:endParaRPr lang="zh-TW" sz="2000" kern="100" dirty="0">
                        <a:solidFill>
                          <a:schemeClr val="dk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周靖慧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國立勤益科技大學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流通管理系</a:t>
                      </a:r>
                    </a:p>
                  </a:txBody>
                  <a:tcPr marL="68580" marR="68580" marT="0" marB="0" anchor="ctr"/>
                </a:tc>
              </a:tr>
              <a:tr h="3987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餐飲三忠 </a:t>
                      </a:r>
                      <a:endParaRPr lang="zh-TW" sz="2000" kern="100" dirty="0">
                        <a:solidFill>
                          <a:schemeClr val="dk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林昱丞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陸軍專科學校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化學工程科</a:t>
                      </a: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AF53EA5E-7CB9-4E39-827E-3032193A6D23}" type="slidenum">
              <a:rPr lang="en-US" altLang="zh-TW"/>
              <a:pPr>
                <a:defRPr/>
              </a:pPr>
              <a:t>18</a:t>
            </a:fld>
            <a:endParaRPr lang="en-US" altLang="zh-TW"/>
          </a:p>
        </p:txBody>
      </p:sp>
      <p:sp>
        <p:nvSpPr>
          <p:cNvPr id="19458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  <a:noFill/>
        </p:spPr>
        <p:txBody>
          <a:bodyPr/>
          <a:lstStyle/>
          <a:p>
            <a:pPr eaLnBrk="1" hangingPunct="1"/>
            <a:r>
              <a:rPr lang="zh-TW" altLang="en-US" sz="6000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新營高工</a:t>
            </a:r>
            <a:r>
              <a:rPr lang="en-US" altLang="zh-TW" sz="6000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---</a:t>
            </a:r>
            <a:r>
              <a:rPr lang="zh-TW" altLang="en-US" sz="6000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技術優質</a:t>
            </a:r>
            <a:r>
              <a:rPr lang="zh-TW" altLang="en-US" sz="400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zh-TW" altLang="en-US" sz="4000" smtClean="0">
                <a:latin typeface="標楷體" pitchFamily="65" charset="-120"/>
                <a:ea typeface="標楷體" pitchFamily="65" charset="-120"/>
              </a:rPr>
            </a:br>
            <a:r>
              <a:rPr lang="zh-TW" altLang="en-US" sz="400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4000" b="1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只要你願意證照任你拿，</a:t>
            </a:r>
            <a:r>
              <a:rPr lang="zh-TW" altLang="en-US" sz="2800" b="1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平均每人</a:t>
            </a:r>
            <a:r>
              <a:rPr lang="en-US" altLang="zh-TW" sz="2800" b="1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1.8</a:t>
            </a:r>
            <a:r>
              <a:rPr lang="zh-TW" altLang="en-US" sz="2800" b="1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張證照</a:t>
            </a:r>
          </a:p>
        </p:txBody>
      </p:sp>
      <p:graphicFrame>
        <p:nvGraphicFramePr>
          <p:cNvPr id="19504" name="Group 4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6813731"/>
              </p:ext>
            </p:extLst>
          </p:nvPr>
        </p:nvGraphicFramePr>
        <p:xfrm>
          <a:off x="468313" y="1989138"/>
          <a:ext cx="8229600" cy="2551875"/>
        </p:xfrm>
        <a:graphic>
          <a:graphicData uri="http://schemas.openxmlformats.org/drawingml/2006/table">
            <a:tbl>
              <a:tblPr/>
              <a:tblGrid>
                <a:gridCol w="2057400"/>
                <a:gridCol w="2057400"/>
                <a:gridCol w="2057400"/>
                <a:gridCol w="2057400"/>
              </a:tblGrid>
              <a:tr h="7921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年度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種類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100</a:t>
                      </a:r>
                      <a:r>
                        <a:rPr kumimoji="1" lang="zh-TW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學年度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101</a:t>
                      </a:r>
                      <a:r>
                        <a:rPr kumimoji="1" lang="zh-TW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學年度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102</a:t>
                      </a:r>
                      <a:r>
                        <a:rPr kumimoji="1" lang="zh-TW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學年度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36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丙級技術士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173%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158.52%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203.56%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21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乙級技術士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13.2%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28.92%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47.48%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9482" name="Rectangle 40"/>
          <p:cNvSpPr>
            <a:spLocks noChangeArrowheads="1"/>
          </p:cNvSpPr>
          <p:nvPr/>
        </p:nvSpPr>
        <p:spPr bwMode="auto">
          <a:xfrm>
            <a:off x="215577" y="4653136"/>
            <a:ext cx="8820919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 sz="32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全國工業類技藝競賽</a:t>
            </a:r>
            <a:r>
              <a:rPr lang="zh-TW" altLang="en-US" sz="32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，連續</a:t>
            </a:r>
            <a:r>
              <a:rPr lang="en-US" altLang="zh-TW" sz="32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en-US" sz="32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年全國單項第</a:t>
            </a:r>
            <a:r>
              <a:rPr lang="en-US" altLang="zh-TW" sz="32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sz="32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名</a:t>
            </a:r>
            <a:br>
              <a:rPr lang="zh-TW" altLang="en-US" sz="32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en-US" altLang="zh-TW" sz="32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97~99</a:t>
            </a:r>
            <a:r>
              <a:rPr lang="zh-TW" altLang="en-US" sz="32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學年</a:t>
            </a:r>
            <a:r>
              <a:rPr lang="en-US" altLang="zh-TW" sz="32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6</a:t>
            </a:r>
            <a:r>
              <a:rPr lang="zh-TW" altLang="en-US" sz="32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座金手獎</a:t>
            </a:r>
            <a:r>
              <a:rPr lang="en-US" altLang="zh-TW" sz="32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8</a:t>
            </a:r>
            <a:r>
              <a:rPr lang="zh-TW" altLang="en-US" sz="32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項優勝、 </a:t>
            </a:r>
            <a:r>
              <a:rPr lang="en-US" altLang="zh-TW" sz="32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100</a:t>
            </a:r>
            <a:r>
              <a:rPr lang="zh-TW" altLang="en-US" sz="32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學年</a:t>
            </a:r>
            <a:r>
              <a:rPr lang="en-US" altLang="zh-TW" sz="32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en-US" sz="32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座金手獎</a:t>
            </a:r>
            <a:r>
              <a:rPr lang="en-US" altLang="zh-TW" sz="32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8</a:t>
            </a:r>
            <a:r>
              <a:rPr lang="zh-TW" altLang="en-US" sz="32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項優勝</a:t>
            </a:r>
            <a:r>
              <a:rPr lang="zh-TW" altLang="en-US" sz="32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sz="32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101</a:t>
            </a:r>
            <a:r>
              <a:rPr lang="zh-TW" altLang="en-US" sz="32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學年</a:t>
            </a:r>
            <a:r>
              <a:rPr lang="en-US" altLang="zh-TW" sz="32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sz="32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座金手獎</a:t>
            </a:r>
            <a:r>
              <a:rPr lang="en-US" altLang="zh-TW" sz="32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5</a:t>
            </a:r>
            <a:r>
              <a:rPr lang="zh-TW" altLang="en-US" sz="32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項</a:t>
            </a:r>
            <a:r>
              <a:rPr lang="zh-TW" altLang="en-US" sz="32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優勝。</a:t>
            </a:r>
            <a:endParaRPr lang="zh-TW" altLang="en-US" sz="3200" b="1" dirty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1DC0074E-5C9F-4B55-A58C-C05D33F9B42F}" type="slidenum">
              <a:rPr lang="en-US" altLang="zh-TW"/>
              <a:pPr>
                <a:defRPr/>
              </a:pPr>
              <a:t>19</a:t>
            </a:fld>
            <a:endParaRPr lang="en-US" altLang="zh-TW"/>
          </a:p>
        </p:txBody>
      </p:sp>
      <p:sp>
        <p:nvSpPr>
          <p:cNvPr id="25607" name="Rectangle 7"/>
          <p:cNvSpPr>
            <a:spLocks noChangeArrowheads="1"/>
          </p:cNvSpPr>
          <p:nvPr/>
        </p:nvSpPr>
        <p:spPr bwMode="auto">
          <a:xfrm>
            <a:off x="900113" y="2625725"/>
            <a:ext cx="7704137" cy="338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 sz="36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榮獲高中職組</a:t>
            </a:r>
            <a:r>
              <a:rPr lang="zh-TW" altLang="en-US" sz="3600" b="1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：</a:t>
            </a:r>
            <a:r>
              <a:rPr lang="zh-TW" altLang="en-US" sz="36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 第一名</a:t>
            </a:r>
            <a:r>
              <a:rPr lang="zh-TW" altLang="en-US" sz="360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 </a:t>
            </a:r>
          </a:p>
          <a:p>
            <a:pPr eaLnBrk="1" hangingPunct="1"/>
            <a:r>
              <a:rPr lang="zh-TW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參賽隊伍</a:t>
            </a:r>
            <a:r>
              <a:rPr lang="en-US" altLang="zh-TW" sz="3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:1406</a:t>
            </a:r>
            <a:r>
              <a:rPr lang="zh-TW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隊</a:t>
            </a:r>
          </a:p>
          <a:p>
            <a:pPr eaLnBrk="1" hangingPunct="1"/>
            <a:endParaRPr lang="zh-TW" altLang="en-US" sz="36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eaLnBrk="1" hangingPunct="1"/>
            <a:r>
              <a:rPr lang="zh-TW" altLang="en-US" sz="3600">
                <a:solidFill>
                  <a:srgbClr val="990000"/>
                </a:solidFill>
                <a:latin typeface="標楷體" pitchFamily="65" charset="-120"/>
                <a:ea typeface="標楷體" pitchFamily="65" charset="-120"/>
              </a:rPr>
              <a:t>在眾多高中高職隊伍中脫穎而出，</a:t>
            </a:r>
          </a:p>
          <a:p>
            <a:pPr eaLnBrk="1" hangingPunct="1"/>
            <a:r>
              <a:rPr lang="zh-TW" altLang="en-US" sz="3600">
                <a:solidFill>
                  <a:srgbClr val="990000"/>
                </a:solidFill>
                <a:latin typeface="標楷體" pitchFamily="65" charset="-120"/>
                <a:ea typeface="標楷體" pitchFamily="65" charset="-120"/>
              </a:rPr>
              <a:t>新營高工實力非凡。</a:t>
            </a:r>
          </a:p>
          <a:p>
            <a:pPr eaLnBrk="1" hangingPunct="1"/>
            <a:endParaRPr lang="zh-TW" altLang="en-US" sz="3600">
              <a:solidFill>
                <a:srgbClr val="99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5608" name="Rectangle 8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504825"/>
            <a:ext cx="8218488" cy="1484313"/>
          </a:xfrm>
        </p:spPr>
        <p:txBody>
          <a:bodyPr/>
          <a:lstStyle/>
          <a:p>
            <a:pPr eaLnBrk="1" hangingPunct="1"/>
            <a:r>
              <a:rPr lang="en-US" altLang="zh-TW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2013</a:t>
            </a:r>
            <a:r>
              <a:rPr lang="zh-TW" altLang="en-US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年全國青少年創意發明競賽</a:t>
            </a:r>
            <a:endParaRPr lang="zh-TW" altLang="en-US" sz="3200" b="1" i="1" smtClean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1A5B8B3F-9A42-468F-85B4-31B616371ECF}" type="slidenum">
              <a:rPr lang="en-US" altLang="zh-TW"/>
              <a:pPr>
                <a:defRPr/>
              </a:pPr>
              <a:t>2</a:t>
            </a:fld>
            <a:endParaRPr lang="en-US" altLang="zh-TW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5725"/>
            <a:ext cx="8229600" cy="750888"/>
          </a:xfrm>
        </p:spPr>
        <p:txBody>
          <a:bodyPr/>
          <a:lstStyle/>
          <a:p>
            <a:pPr eaLnBrk="1" hangingPunct="1"/>
            <a:r>
              <a:rPr lang="zh-TW" altLang="en-US" b="1" smtClean="0">
                <a:solidFill>
                  <a:srgbClr val="6600CC"/>
                </a:solidFill>
                <a:latin typeface="標楷體" pitchFamily="65" charset="-120"/>
                <a:ea typeface="標楷體" pitchFamily="65" charset="-120"/>
              </a:rPr>
              <a:t>招生簡介綱要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765175"/>
            <a:ext cx="8569325" cy="6048375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sz="28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本校招生類科</a:t>
            </a:r>
          </a:p>
          <a:p>
            <a:pPr eaLnBrk="1" hangingPunct="1">
              <a:defRPr/>
            </a:pPr>
            <a:r>
              <a:rPr lang="zh-TW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各科課程重點、學習進路</a:t>
            </a:r>
          </a:p>
          <a:p>
            <a:pPr eaLnBrk="1" hangingPunct="1">
              <a:defRPr/>
            </a:pPr>
            <a:r>
              <a:rPr lang="zh-TW" altLang="en-US" sz="2800" b="1" dirty="0" smtClean="0">
                <a:solidFill>
                  <a:srgbClr val="FF6600"/>
                </a:solidFill>
                <a:latin typeface="標楷體" pitchFamily="65" charset="-120"/>
                <a:ea typeface="標楷體" pitchFamily="65" charset="-120"/>
              </a:rPr>
              <a:t>高職學生升學進路</a:t>
            </a:r>
          </a:p>
          <a:p>
            <a:pPr eaLnBrk="1" hangingPunct="1">
              <a:defRPr/>
            </a:pPr>
            <a:r>
              <a:rPr lang="zh-TW" altLang="en-US" sz="2800" b="1" dirty="0" smtClean="0">
                <a:solidFill>
                  <a:srgbClr val="66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新營高工的賣點是什麼？</a:t>
            </a:r>
            <a:r>
              <a:rPr lang="zh-TW" altLang="en-US" sz="2800" b="1" dirty="0" smtClean="0">
                <a:solidFill>
                  <a:srgbClr val="990000"/>
                </a:solidFill>
                <a:latin typeface="標楷體" pitchFamily="65" charset="-120"/>
                <a:ea typeface="標楷體" pitchFamily="65" charset="-120"/>
              </a:rPr>
              <a:t>師資、</a:t>
            </a:r>
            <a:r>
              <a:rPr lang="zh-TW" alt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升學輔導</a:t>
            </a:r>
            <a:r>
              <a:rPr lang="zh-TW" altLang="en-US" sz="2800" b="1" dirty="0" smtClean="0">
                <a:solidFill>
                  <a:srgbClr val="990000"/>
                </a:solidFill>
                <a:latin typeface="標楷體" pitchFamily="65" charset="-120"/>
                <a:ea typeface="標楷體" pitchFamily="65" charset="-120"/>
              </a:rPr>
              <a:t>、教學環境、</a:t>
            </a:r>
            <a:r>
              <a:rPr lang="zh-TW" alt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技術證照</a:t>
            </a:r>
            <a:r>
              <a:rPr lang="zh-TW" altLang="en-US" sz="2800" b="1" dirty="0" smtClean="0">
                <a:solidFill>
                  <a:srgbClr val="990000"/>
                </a:solidFill>
                <a:latin typeface="標楷體" pitchFamily="65" charset="-120"/>
                <a:ea typeface="標楷體" pitchFamily="65" charset="-120"/>
              </a:rPr>
              <a:t>、交通便利、</a:t>
            </a:r>
            <a:r>
              <a:rPr lang="zh-TW" alt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多元教學活動</a:t>
            </a:r>
          </a:p>
          <a:p>
            <a:pPr eaLnBrk="1" hangingPunct="1">
              <a:defRPr/>
            </a:pPr>
            <a:r>
              <a:rPr lang="zh-TW" altLang="en-US" sz="2800" b="1" dirty="0" smtClean="0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rPr>
              <a:t>如何進入新營高工就讀？</a:t>
            </a:r>
            <a:endParaRPr lang="zh-TW" altLang="en-US" sz="2800" b="1" dirty="0" smtClean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defRPr/>
            </a:pPr>
            <a:r>
              <a:rPr lang="zh-TW" altLang="en-US" sz="2800" b="1" dirty="0" smtClean="0">
                <a:solidFill>
                  <a:srgbClr val="3366FF"/>
                </a:solidFill>
                <a:latin typeface="標楷體" pitchFamily="65" charset="-120"/>
                <a:ea typeface="標楷體" pitchFamily="65" charset="-120"/>
              </a:rPr>
              <a:t>公私立高職免學費，</a:t>
            </a:r>
            <a:r>
              <a:rPr lang="zh-TW" alt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讀公立學校有什麼優勢？</a:t>
            </a:r>
          </a:p>
          <a:p>
            <a:pPr eaLnBrk="1" hangingPunct="1">
              <a:defRPr/>
            </a:pPr>
            <a:r>
              <a:rPr lang="zh-TW" altLang="en-US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就讀高職有什麼優點？</a:t>
            </a:r>
            <a:endParaRPr lang="zh-TW" altLang="en-US" sz="2800" b="1" dirty="0" smtClean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defRPr/>
            </a:pPr>
            <a:r>
              <a:rPr lang="zh-TW" alt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歡迎你成為新營高工的一份子</a:t>
            </a:r>
            <a:br>
              <a:rPr lang="zh-TW" alt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</a:br>
            <a:r>
              <a:rPr lang="zh-TW" altLang="en-US" sz="2800" dirty="0" smtClean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 歡迎 </a:t>
            </a:r>
            <a:r>
              <a:rPr lang="en-US" altLang="zh-TW" sz="2800" dirty="0" smtClean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--- </a:t>
            </a:r>
            <a:r>
              <a:rPr lang="zh-TW" altLang="en-US" sz="28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同學就讀本校職業類科</a:t>
            </a:r>
          </a:p>
          <a:p>
            <a:pPr eaLnBrk="1" hangingPunct="1">
              <a:buFontTx/>
              <a:buNone/>
              <a:defRPr/>
            </a:pPr>
            <a:r>
              <a:rPr lang="zh-TW" altLang="en-US" sz="2800" dirty="0" smtClean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    歡迎 </a:t>
            </a:r>
            <a:r>
              <a:rPr lang="en-US" altLang="zh-TW" sz="2800" dirty="0" smtClean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--- </a:t>
            </a:r>
            <a:r>
              <a:rPr lang="zh-TW" altLang="en-US" sz="28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國中技藝班就讀本校實用技能學程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CC12F918-D42A-47F7-B129-C200CECB4452}" type="slidenum">
              <a:rPr lang="en-US" altLang="zh-TW"/>
              <a:pPr>
                <a:defRPr/>
              </a:pPr>
              <a:t>20</a:t>
            </a:fld>
            <a:endParaRPr lang="en-US" altLang="zh-TW"/>
          </a:p>
        </p:txBody>
      </p:sp>
      <p:sp>
        <p:nvSpPr>
          <p:cNvPr id="20482" name="Text Box 4"/>
          <p:cNvSpPr txBox="1">
            <a:spLocks noChangeArrowheads="1"/>
          </p:cNvSpPr>
          <p:nvPr/>
        </p:nvSpPr>
        <p:spPr bwMode="auto">
          <a:xfrm>
            <a:off x="34925" y="1676400"/>
            <a:ext cx="56165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 sz="2400" b="1">
                <a:solidFill>
                  <a:srgbClr val="0000FF"/>
                </a:solidFill>
                <a:ea typeface="標楷體" pitchFamily="65" charset="-120"/>
              </a:rPr>
              <a:t>環境明亮、舒適，增加藝文薰陶的氣息</a:t>
            </a:r>
          </a:p>
        </p:txBody>
      </p:sp>
      <p:pic>
        <p:nvPicPr>
          <p:cNvPr id="20483" name="Picture 5" descr="P2190007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2349500"/>
            <a:ext cx="4038600" cy="3028950"/>
          </a:xfrm>
        </p:spPr>
      </p:pic>
      <p:pic>
        <p:nvPicPr>
          <p:cNvPr id="20484" name="Picture 6" descr="P219002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67400" y="1700213"/>
            <a:ext cx="2736850" cy="2052637"/>
          </a:xfrm>
        </p:spPr>
      </p:pic>
      <p:pic>
        <p:nvPicPr>
          <p:cNvPr id="20485" name="Picture 7" descr="P2190008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3438" y="4284663"/>
            <a:ext cx="2736850" cy="2052637"/>
          </a:xfrm>
        </p:spPr>
      </p:pic>
      <p:sp>
        <p:nvSpPr>
          <p:cNvPr id="20486" name="Rectangle 8"/>
          <p:cNvSpPr>
            <a:spLocks noChangeArrowheads="1"/>
          </p:cNvSpPr>
          <p:nvPr/>
        </p:nvSpPr>
        <p:spPr bwMode="auto">
          <a:xfrm>
            <a:off x="4643438" y="6356350"/>
            <a:ext cx="2663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 sz="2400" b="1" u="sng">
                <a:solidFill>
                  <a:srgbClr val="FF0066"/>
                </a:solidFill>
                <a:ea typeface="標楷體" pitchFamily="65" charset="-120"/>
              </a:rPr>
              <a:t>明亮寬敞的空間</a:t>
            </a:r>
            <a:r>
              <a:rPr lang="zh-TW" altLang="en-US" sz="2000" b="1" u="sng">
                <a:solidFill>
                  <a:srgbClr val="FF0066"/>
                </a:solidFill>
                <a:ea typeface="標楷體" pitchFamily="65" charset="-120"/>
              </a:rPr>
              <a:t> </a:t>
            </a:r>
          </a:p>
        </p:txBody>
      </p:sp>
      <p:sp>
        <p:nvSpPr>
          <p:cNvPr id="20487" name="Rectangle 9"/>
          <p:cNvSpPr>
            <a:spLocks noChangeArrowheads="1"/>
          </p:cNvSpPr>
          <p:nvPr/>
        </p:nvSpPr>
        <p:spPr bwMode="auto">
          <a:xfrm>
            <a:off x="5983288" y="3716338"/>
            <a:ext cx="2692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 sz="2400" b="1" u="sng">
                <a:solidFill>
                  <a:srgbClr val="FF0066"/>
                </a:solidFill>
                <a:ea typeface="標楷體" pitchFamily="65" charset="-120"/>
              </a:rPr>
              <a:t>新書專區藝文濃厚</a:t>
            </a:r>
            <a:r>
              <a:rPr lang="zh-TW" altLang="en-US" sz="2000" b="1">
                <a:solidFill>
                  <a:schemeClr val="bg1"/>
                </a:solidFill>
                <a:ea typeface="標楷體" pitchFamily="65" charset="-120"/>
              </a:rPr>
              <a:t> </a:t>
            </a:r>
          </a:p>
        </p:txBody>
      </p:sp>
      <p:sp>
        <p:nvSpPr>
          <p:cNvPr id="20488" name="Rectangle 10"/>
          <p:cNvSpPr>
            <a:spLocks noChangeArrowheads="1"/>
          </p:cNvSpPr>
          <p:nvPr/>
        </p:nvSpPr>
        <p:spPr bwMode="auto">
          <a:xfrm>
            <a:off x="376238" y="5419725"/>
            <a:ext cx="36909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 sz="2400" b="1" u="sng">
                <a:solidFill>
                  <a:srgbClr val="FF0066"/>
                </a:solidFill>
                <a:ea typeface="標楷體" pitchFamily="65" charset="-120"/>
              </a:rPr>
              <a:t>期刊資料區 燈光美氣氛佳</a:t>
            </a:r>
            <a:r>
              <a:rPr lang="zh-TW" altLang="en-US" sz="2000" b="1">
                <a:solidFill>
                  <a:schemeClr val="bg1"/>
                </a:solidFill>
                <a:ea typeface="標楷體" pitchFamily="65" charset="-120"/>
              </a:rPr>
              <a:t> </a:t>
            </a:r>
          </a:p>
        </p:txBody>
      </p:sp>
      <p:sp>
        <p:nvSpPr>
          <p:cNvPr id="20489" name="Rectangle 11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628775"/>
          </a:xfrm>
          <a:noFill/>
        </p:spPr>
        <p:txBody>
          <a:bodyPr/>
          <a:lstStyle/>
          <a:p>
            <a:pPr eaLnBrk="1" hangingPunct="1"/>
            <a:r>
              <a:rPr lang="zh-TW" altLang="en-US" sz="5400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新營高工教學環境優質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zh-TW" altLang="en-US" smtClean="0">
                <a:latin typeface="標楷體" pitchFamily="65" charset="-120"/>
                <a:ea typeface="標楷體" pitchFamily="65" charset="-120"/>
              </a:rPr>
            </a:b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3600" b="1" smtClean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讓你安心就讀 </a:t>
            </a:r>
            <a:r>
              <a:rPr lang="en-US" altLang="zh-TW" b="1" smtClean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---</a:t>
            </a:r>
            <a:r>
              <a:rPr lang="en-US" altLang="zh-TW" b="1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b="1" smtClean="0">
                <a:solidFill>
                  <a:srgbClr val="990000"/>
                </a:solidFill>
                <a:latin typeface="標楷體" pitchFamily="65" charset="-120"/>
                <a:ea typeface="標楷體" pitchFamily="65" charset="-120"/>
              </a:rPr>
              <a:t>全部冷氣教室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971CDBCC-7BFF-4E54-90B3-9C179B1A3B45}" type="slidenum">
              <a:rPr lang="en-US" altLang="zh-TW"/>
              <a:pPr>
                <a:defRPr/>
              </a:pPr>
              <a:t>21</a:t>
            </a:fld>
            <a:endParaRPr lang="en-US" altLang="zh-TW"/>
          </a:p>
        </p:txBody>
      </p:sp>
      <p:sp>
        <p:nvSpPr>
          <p:cNvPr id="2150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1584325"/>
          </a:xfrm>
          <a:noFill/>
        </p:spPr>
        <p:txBody>
          <a:bodyPr/>
          <a:lstStyle/>
          <a:p>
            <a:pPr eaLnBrk="1" hangingPunct="1"/>
            <a:r>
              <a:rPr lang="zh-TW" altLang="en-US" sz="5400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新營高工地理環境優質</a:t>
            </a:r>
            <a:r>
              <a:rPr lang="zh-TW" altLang="en-US" sz="400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zh-TW" altLang="en-US" sz="400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en-US" sz="400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b="1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讓你方便就讀</a:t>
            </a:r>
          </a:p>
        </p:txBody>
      </p:sp>
      <p:pic>
        <p:nvPicPr>
          <p:cNvPr id="21507" name="Picture 5" descr="營工地圖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1916113"/>
            <a:ext cx="4464050" cy="438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Rectangle 6"/>
          <p:cNvSpPr>
            <a:spLocks noChangeArrowheads="1"/>
          </p:cNvSpPr>
          <p:nvPr/>
        </p:nvSpPr>
        <p:spPr bwMode="auto">
          <a:xfrm>
            <a:off x="112713" y="2052638"/>
            <a:ext cx="4098925" cy="411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3600" b="1">
                <a:solidFill>
                  <a:srgbClr val="990000"/>
                </a:solidFill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en-US" sz="3600" b="1">
                <a:solidFill>
                  <a:srgbClr val="990000"/>
                </a:solidFill>
                <a:latin typeface="標楷體" pitchFamily="65" charset="-120"/>
                <a:ea typeface="標楷體" pitchFamily="65" charset="-120"/>
              </a:rPr>
              <a:t>新營區鐵公路交通匯集，上學通車：搭火車、客運、 學生專車、家長接送、住宿都方便。</a:t>
            </a:r>
            <a:br>
              <a:rPr lang="zh-TW" altLang="en-US" sz="3600" b="1">
                <a:solidFill>
                  <a:srgbClr val="990000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en-US" sz="4400" b="1">
                <a:solidFill>
                  <a:srgbClr val="000066"/>
                </a:solidFill>
                <a:latin typeface="標楷體" pitchFamily="65" charset="-120"/>
                <a:ea typeface="標楷體" pitchFamily="65" charset="-120"/>
              </a:rPr>
              <a:t>＊</a:t>
            </a:r>
            <a:r>
              <a:rPr lang="en-US" altLang="zh-TW" sz="3600" b="1">
                <a:solidFill>
                  <a:srgbClr val="000066"/>
                </a:solidFill>
                <a:latin typeface="標楷體" pitchFamily="65" charset="-120"/>
                <a:ea typeface="標楷體" pitchFamily="65" charset="-120"/>
              </a:rPr>
              <a:t>12</a:t>
            </a:r>
            <a:r>
              <a:rPr lang="zh-TW" altLang="en-US" sz="3600" b="1">
                <a:solidFill>
                  <a:srgbClr val="000066"/>
                </a:solidFill>
                <a:latin typeface="標楷體" pitchFamily="65" charset="-120"/>
                <a:ea typeface="標楷體" pitchFamily="65" charset="-120"/>
              </a:rPr>
              <a:t>條專車路線遍及台南市各區</a:t>
            </a:r>
          </a:p>
        </p:txBody>
      </p:sp>
      <p:sp>
        <p:nvSpPr>
          <p:cNvPr id="21509" name="Rectangle 7"/>
          <p:cNvSpPr>
            <a:spLocks noChangeArrowheads="1"/>
          </p:cNvSpPr>
          <p:nvPr/>
        </p:nvSpPr>
        <p:spPr bwMode="auto">
          <a:xfrm>
            <a:off x="4365625" y="3246438"/>
            <a:ext cx="412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 b="1">
                <a:solidFill>
                  <a:srgbClr val="990000"/>
                </a:solidFill>
              </a:rPr>
              <a:t>＊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839C2FC0-8688-4B0D-9D3E-E707C5B99E78}" type="slidenum">
              <a:rPr lang="en-US" altLang="zh-TW"/>
              <a:pPr>
                <a:defRPr/>
              </a:pPr>
              <a:t>22</a:t>
            </a:fld>
            <a:endParaRPr lang="en-US" altLang="zh-TW"/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z="5400" b="1" smtClean="0">
                <a:solidFill>
                  <a:srgbClr val="9900FF"/>
                </a:solidFill>
                <a:latin typeface="標楷體" pitchFamily="65" charset="-120"/>
                <a:ea typeface="標楷體" pitchFamily="65" charset="-120"/>
              </a:rPr>
              <a:t>如何進入新營高工就讀？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268413"/>
            <a:ext cx="8713788" cy="49688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TW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◎</a:t>
            </a:r>
            <a:r>
              <a:rPr lang="zh-TW" altLang="en-US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職業類科入學管道：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特色招生：</a:t>
            </a:r>
            <a:r>
              <a:rPr lang="en-US" altLang="zh-TW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38</a:t>
            </a:r>
            <a:r>
              <a:rPr lang="zh-TW" alt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名。</a:t>
            </a:r>
            <a:r>
              <a:rPr lang="zh-TW" altLang="en-US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佔</a:t>
            </a:r>
            <a:r>
              <a:rPr lang="en-US" altLang="zh-TW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9.09%</a:t>
            </a:r>
            <a:r>
              <a:rPr lang="zh-TW" altLang="en-US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。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zh-TW" altLang="en-US" dirty="0" smtClean="0">
                <a:solidFill>
                  <a:srgbClr val="6600FF"/>
                </a:solidFill>
                <a:latin typeface="標楷體" pitchFamily="65" charset="-120"/>
                <a:ea typeface="標楷體" pitchFamily="65" charset="-120"/>
              </a:rPr>
              <a:t>   機械科</a:t>
            </a:r>
            <a:r>
              <a:rPr lang="en-US" altLang="zh-TW" dirty="0" smtClean="0">
                <a:solidFill>
                  <a:srgbClr val="6600FF"/>
                </a:solidFill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dirty="0" smtClean="0">
                <a:solidFill>
                  <a:srgbClr val="6600FF"/>
                </a:solidFill>
                <a:latin typeface="標楷體" pitchFamily="65" charset="-120"/>
                <a:ea typeface="標楷體" pitchFamily="65" charset="-120"/>
              </a:rPr>
              <a:t>電腦輔助設計與製造精英班。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zh-TW" altLang="en-US" dirty="0" smtClean="0">
              <a:solidFill>
                <a:srgbClr val="6600FF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90000"/>
              </a:lnSpc>
            </a:pPr>
            <a:r>
              <a:rPr lang="zh-TW" alt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免試入學：</a:t>
            </a:r>
            <a:r>
              <a:rPr lang="en-US" altLang="zh-TW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380</a:t>
            </a:r>
            <a:r>
              <a:rPr lang="zh-TW" alt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名。</a:t>
            </a:r>
            <a:r>
              <a:rPr lang="zh-TW" altLang="en-US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佔</a:t>
            </a:r>
            <a:r>
              <a:rPr lang="en-US" altLang="zh-TW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90.9%</a:t>
            </a:r>
            <a:r>
              <a:rPr lang="zh-TW" altLang="en-US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。</a:t>
            </a:r>
          </a:p>
          <a:p>
            <a:pPr eaLnBrk="1" hangingPunct="1">
              <a:lnSpc>
                <a:spcPct val="90000"/>
              </a:lnSpc>
            </a:pPr>
            <a:endParaRPr lang="en-US" altLang="zh-TW" b="1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zh-TW" altLang="en-US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◎實用技能學程入學管道：</a:t>
            </a:r>
            <a:r>
              <a:rPr lang="en-US" altLang="zh-TW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3</a:t>
            </a:r>
            <a:r>
              <a:rPr lang="zh-TW" altLang="en-US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班</a:t>
            </a:r>
            <a:r>
              <a:rPr lang="en-US" altLang="zh-TW" b="1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120</a:t>
            </a:r>
            <a:r>
              <a:rPr lang="zh-TW" altLang="en-US" b="1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名</a:t>
            </a:r>
            <a:endParaRPr lang="zh-TW" altLang="en-US" b="1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90000"/>
              </a:lnSpc>
            </a:pPr>
            <a:r>
              <a:rPr lang="zh-TW" altLang="en-US" b="1" dirty="0" smtClean="0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rPr>
              <a:t>實用技能學程第</a:t>
            </a:r>
            <a:r>
              <a:rPr lang="en-US" altLang="zh-TW" b="1" dirty="0" smtClean="0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b="1" dirty="0" smtClean="0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b="1" dirty="0" smtClean="0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en-US" b="1" dirty="0" smtClean="0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rPr>
              <a:t>階段分發入學。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zh-TW" altLang="en-US" b="1" dirty="0" smtClean="0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rPr>
              <a:t>   </a:t>
            </a:r>
            <a:r>
              <a:rPr lang="zh-TW" altLang="en-US" sz="2800" b="1" dirty="0" smtClean="0">
                <a:solidFill>
                  <a:srgbClr val="990000"/>
                </a:solidFill>
                <a:latin typeface="標楷體" pitchFamily="65" charset="-120"/>
                <a:ea typeface="標楷體" pitchFamily="65" charset="-120"/>
              </a:rPr>
              <a:t>依據國中技藝學程成績、技藝競賽成績。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B44C320A-444B-4E9B-9BC3-03B9B184A902}" type="slidenum">
              <a:rPr lang="en-US" altLang="zh-TW"/>
              <a:pPr>
                <a:defRPr/>
              </a:pPr>
              <a:t>23</a:t>
            </a:fld>
            <a:endParaRPr lang="en-US" altLang="zh-TW"/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22263" y="1557338"/>
            <a:ext cx="8713787" cy="5040312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Blip>
                <a:blip r:embed="rId2"/>
              </a:buBlip>
            </a:pPr>
            <a:r>
              <a:rPr kumimoji="0" lang="en-US" altLang="zh-TW" sz="44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6</a:t>
            </a:r>
            <a:r>
              <a:rPr kumimoji="0" lang="zh-TW" altLang="en-US" sz="44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月</a:t>
            </a:r>
            <a:r>
              <a:rPr kumimoji="0" lang="en-US" altLang="zh-TW" sz="44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11~12</a:t>
            </a:r>
            <a:r>
              <a:rPr kumimoji="0" lang="zh-TW" altLang="en-US" sz="44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日至國中集體報名</a:t>
            </a:r>
            <a:r>
              <a:rPr kumimoji="0" lang="zh-TW" altLang="en-US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。</a:t>
            </a:r>
            <a:endParaRPr kumimoji="0" lang="zh-TW" altLang="en-US" sz="4400" b="1" smtClean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Blip>
                <a:blip r:embed="rId2"/>
              </a:buBlip>
            </a:pPr>
            <a:r>
              <a:rPr kumimoji="0" lang="zh-TW" altLang="en-US" sz="44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預定錄取</a:t>
            </a:r>
            <a:r>
              <a:rPr kumimoji="0" lang="en-US" altLang="zh-TW" sz="44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380</a:t>
            </a:r>
            <a:r>
              <a:rPr kumimoji="0" lang="zh-TW" altLang="en-US" sz="44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名學生，佔總招生人數</a:t>
            </a:r>
            <a:r>
              <a:rPr kumimoji="0" lang="en-US" altLang="zh-TW" sz="44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90.9%</a:t>
            </a:r>
            <a:r>
              <a:rPr kumimoji="0" lang="zh-TW" altLang="en-US" sz="44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。</a:t>
            </a:r>
            <a:r>
              <a:rPr lang="zh-TW" altLang="en-US" smtClean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 </a:t>
            </a:r>
          </a:p>
          <a:p>
            <a:pPr marL="609600" indent="-609600" eaLnBrk="1" hangingPunct="1">
              <a:lnSpc>
                <a:spcPct val="90000"/>
              </a:lnSpc>
              <a:buFontTx/>
              <a:buBlip>
                <a:blip r:embed="rId2"/>
              </a:buBlip>
            </a:pPr>
            <a:r>
              <a:rPr kumimoji="0" lang="zh-TW" altLang="en-US" sz="44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特色招生</a:t>
            </a:r>
            <a:r>
              <a:rPr kumimoji="0" lang="en-US" altLang="zh-TW" sz="44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38</a:t>
            </a:r>
            <a:r>
              <a:rPr kumimoji="0" lang="zh-TW" altLang="en-US" sz="44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名</a:t>
            </a:r>
            <a:r>
              <a:rPr kumimoji="0" lang="zh-TW" altLang="zh-TW" sz="44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。</a:t>
            </a:r>
            <a:endParaRPr kumimoji="0" lang="zh-TW" altLang="en-US" sz="4400" b="1" smtClean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Blip>
                <a:blip r:embed="rId2"/>
              </a:buBlip>
            </a:pPr>
            <a:r>
              <a:rPr kumimoji="0" lang="zh-TW" altLang="en-US" sz="44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去年免試入學新生報到率百分之百</a:t>
            </a:r>
            <a:r>
              <a:rPr kumimoji="0" lang="zh-TW" altLang="en-US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，</a:t>
            </a:r>
            <a:r>
              <a:rPr kumimoji="0" lang="zh-TW" altLang="en-US" sz="4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盛況空前。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kumimoji="0" lang="zh-TW" alt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新營高工</a:t>
            </a:r>
            <a:r>
              <a:rPr kumimoji="0" lang="en-US" altLang="zh-TW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102</a:t>
            </a:r>
            <a:r>
              <a:rPr kumimoji="0" lang="zh-TW" alt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年免試入學</a:t>
            </a:r>
            <a:r>
              <a:rPr kumimoji="0" lang="zh-TW" altLang="en-US" sz="4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 </a:t>
            </a:r>
            <a:endParaRPr lang="zh-TW" altLang="en-US" sz="3600" b="1" i="1" dirty="0" smtClean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DB73E317-540A-499E-ADF9-8E73D24E7914}" type="slidenum">
              <a:rPr lang="en-US" altLang="zh-TW"/>
              <a:pPr>
                <a:defRPr/>
              </a:pPr>
              <a:t>24</a:t>
            </a:fld>
            <a:endParaRPr lang="en-US" altLang="zh-TW"/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6675"/>
            <a:ext cx="8229600" cy="1490663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sz="4800" b="1" dirty="0" smtClean="0">
                <a:solidFill>
                  <a:srgbClr val="FF00FF"/>
                </a:solidFill>
                <a:latin typeface="標楷體" pitchFamily="65" charset="-120"/>
                <a:ea typeface="標楷體" pitchFamily="65" charset="-120"/>
              </a:rPr>
              <a:t>公私立高職免學費，</a:t>
            </a:r>
            <a:r>
              <a:rPr lang="zh-TW" altLang="en-US" sz="4800" dirty="0" smtClean="0">
                <a:solidFill>
                  <a:srgbClr val="FF00FF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zh-TW" altLang="en-US" sz="4800" dirty="0" smtClean="0">
                <a:solidFill>
                  <a:srgbClr val="FF00FF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en-US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讀新營高工還有什麼優勢？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700213"/>
            <a:ext cx="8362950" cy="4884737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新營高工是教育部評選為優質高職</a:t>
            </a:r>
            <a:r>
              <a:rPr lang="zh-TW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（連續</a:t>
            </a:r>
            <a:r>
              <a:rPr lang="en-US" altLang="zh-TW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6</a:t>
            </a:r>
            <a:r>
              <a:rPr lang="zh-TW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年）</a:t>
            </a:r>
            <a:r>
              <a:rPr lang="zh-TW" altLang="en-US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，</a:t>
            </a:r>
            <a:r>
              <a:rPr kumimoji="0" lang="zh-TW" altLang="en-US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師資、</a:t>
            </a:r>
            <a:r>
              <a:rPr lang="zh-TW" altLang="en-US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環境、設備都優質。</a:t>
            </a:r>
          </a:p>
          <a:p>
            <a:pPr eaLnBrk="1" hangingPunct="1">
              <a:defRPr/>
            </a:pPr>
            <a:r>
              <a:rPr lang="zh-TW" altLang="en-US" dirty="0" smtClean="0">
                <a:solidFill>
                  <a:srgbClr val="6600FF"/>
                </a:solidFill>
                <a:latin typeface="標楷體" pitchFamily="65" charset="-120"/>
                <a:ea typeface="標楷體" pitchFamily="65" charset="-120"/>
              </a:rPr>
              <a:t>免學費，雜費比私立學校便宜，依照教育部規定收費。</a:t>
            </a:r>
            <a:endParaRPr kumimoji="0" lang="zh-TW" altLang="en-US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defRPr/>
            </a:pPr>
            <a:r>
              <a:rPr kumimoji="0" lang="zh-TW" altLang="en-US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依照教育部課綱上課，有規劃完善輔導課。</a:t>
            </a:r>
          </a:p>
          <a:p>
            <a:pPr eaLnBrk="1" hangingPunct="1">
              <a:defRPr/>
            </a:pPr>
            <a:r>
              <a:rPr kumimoji="0" lang="zh-TW" altLang="en-US" dirty="0" smtClean="0">
                <a:solidFill>
                  <a:srgbClr val="6600FF"/>
                </a:solidFill>
                <a:latin typeface="標楷體" pitchFamily="65" charset="-120"/>
                <a:ea typeface="標楷體" pitchFamily="65" charset="-120"/>
              </a:rPr>
              <a:t>學生學習意願高，</a:t>
            </a:r>
            <a:r>
              <a:rPr lang="zh-TW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升學與技術</a:t>
            </a:r>
            <a:r>
              <a:rPr lang="zh-TW" altLang="en-US" b="1" dirty="0" smtClean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兼備的優質高工</a:t>
            </a:r>
            <a:r>
              <a:rPr lang="zh-TW" altLang="en-US" b="1" dirty="0" smtClean="0">
                <a:solidFill>
                  <a:srgbClr val="6600FF"/>
                </a:solidFill>
                <a:latin typeface="標楷體" pitchFamily="65" charset="-120"/>
                <a:ea typeface="標楷體" pitchFamily="65" charset="-120"/>
              </a:rPr>
              <a:t>，</a:t>
            </a:r>
            <a:r>
              <a:rPr kumimoji="0" lang="zh-TW" altLang="en-US" dirty="0" smtClean="0">
                <a:solidFill>
                  <a:srgbClr val="6600FF"/>
                </a:solidFill>
                <a:latin typeface="標楷體" pitchFamily="65" charset="-120"/>
                <a:ea typeface="標楷體" pitchFamily="65" charset="-120"/>
              </a:rPr>
              <a:t>北台南地區成績最優質。</a:t>
            </a:r>
          </a:p>
          <a:p>
            <a:pPr eaLnBrk="1" hangingPunct="1">
              <a:defRPr/>
            </a:pPr>
            <a:r>
              <a:rPr kumimoji="0" lang="zh-TW" altLang="en-US" dirty="0" smtClean="0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rPr>
              <a:t>多元學生社團，適性發展空間大。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3DCE4F35-5691-4ECB-8553-E7569BFECA65}" type="slidenum">
              <a:rPr lang="en-US" altLang="zh-TW"/>
              <a:pPr>
                <a:defRPr/>
              </a:pPr>
              <a:t>25</a:t>
            </a:fld>
            <a:endParaRPr lang="en-US" altLang="zh-TW"/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sz="5400" b="1" dirty="0" smtClean="0">
                <a:solidFill>
                  <a:srgbClr val="66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就讀高職有什麼優點？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1846263"/>
            <a:ext cx="7488237" cy="4319587"/>
          </a:xfrm>
        </p:spPr>
        <p:txBody>
          <a:bodyPr/>
          <a:lstStyle/>
          <a:p>
            <a:pPr eaLnBrk="1" hangingPunct="1"/>
            <a:r>
              <a:rPr lang="zh-TW" altLang="en-US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升學就讀國立大學機會比就讀高中大。</a:t>
            </a:r>
          </a:p>
          <a:p>
            <a:pPr eaLnBrk="1" hangingPunct="1">
              <a:buFontTx/>
              <a:buNone/>
            </a:pPr>
            <a:r>
              <a:rPr lang="en-US" altLang="zh-TW" dirty="0" smtClean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※</a:t>
            </a:r>
            <a:r>
              <a:rPr lang="zh-TW" altLang="en-US" dirty="0" smtClean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競爭對手不是台南一中、台南女中，</a:t>
            </a:r>
            <a:r>
              <a:rPr lang="zh-TW" altLang="en-US" dirty="0" smtClean="0">
                <a:solidFill>
                  <a:srgbClr val="6600FF"/>
                </a:solidFill>
                <a:latin typeface="標楷體" pitchFamily="65" charset="-120"/>
                <a:ea typeface="標楷體" pitchFamily="65" charset="-120"/>
              </a:rPr>
              <a:t>科技大學課程實用，就業方便。</a:t>
            </a:r>
          </a:p>
          <a:p>
            <a:pPr eaLnBrk="1" hangingPunct="1"/>
            <a:r>
              <a:rPr lang="zh-TW" altLang="en-US" dirty="0" smtClean="0">
                <a:solidFill>
                  <a:srgbClr val="000066"/>
                </a:solidFill>
                <a:latin typeface="標楷體" pitchFamily="65" charset="-120"/>
                <a:ea typeface="標楷體" pitchFamily="65" charset="-120"/>
              </a:rPr>
              <a:t>學習一技之長，終身受用。</a:t>
            </a:r>
          </a:p>
          <a:p>
            <a:pPr eaLnBrk="1" hangingPunct="1"/>
            <a:r>
              <a:rPr lang="zh-TW" altLang="en-US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適合開發自己潛能與專長。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FE88CA6C-F4EE-4E10-A510-BFD1686CB598}" type="slidenum">
              <a:rPr lang="en-US" altLang="zh-TW"/>
              <a:pPr>
                <a:defRPr/>
              </a:pPr>
              <a:t>26</a:t>
            </a:fld>
            <a:endParaRPr lang="en-US" altLang="zh-TW"/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75" y="404813"/>
            <a:ext cx="8893175" cy="2519362"/>
          </a:xfrm>
        </p:spPr>
        <p:txBody>
          <a:bodyPr/>
          <a:lstStyle/>
          <a:p>
            <a:pPr eaLnBrk="1" hangingPunct="1">
              <a:spcBef>
                <a:spcPct val="30000"/>
              </a:spcBef>
              <a:spcAft>
                <a:spcPct val="50000"/>
              </a:spcAft>
            </a:pPr>
            <a:r>
              <a:rPr lang="zh-TW" altLang="en-US" sz="5000" dirty="0" smtClean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歡迎你成為新營高工的一份子</a:t>
            </a:r>
            <a:br>
              <a:rPr lang="zh-TW" altLang="en-US" sz="5000" dirty="0" smtClean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en-US" altLang="en-US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＊</a:t>
            </a:r>
            <a:r>
              <a:rPr lang="zh-TW" altLang="en-US" sz="36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適性就讀新營高工最適宜</a:t>
            </a:r>
            <a:br>
              <a:rPr lang="zh-TW" altLang="en-US" sz="36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en-US" sz="36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en-US" sz="3600" dirty="0" smtClean="0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rPr>
              <a:t>＊</a:t>
            </a:r>
            <a:r>
              <a:rPr lang="zh-TW" altLang="en-US" sz="3600" dirty="0" smtClean="0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rPr>
              <a:t>全校排名百分比</a:t>
            </a:r>
            <a:r>
              <a:rPr lang="zh-TW" altLang="en-US" sz="4000" dirty="0" smtClean="0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3600" dirty="0" smtClean="0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rPr>
              <a:t>前</a:t>
            </a:r>
            <a:r>
              <a:rPr lang="en-US" altLang="zh-TW" sz="3600" dirty="0" smtClean="0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rPr>
              <a:t>15~55</a:t>
            </a:r>
            <a:r>
              <a:rPr lang="zh-TW" altLang="en-US" sz="3600" dirty="0" smtClean="0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rPr>
              <a:t>適合免試入學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7450" y="3500239"/>
            <a:ext cx="6913563" cy="2089001"/>
          </a:xfrm>
        </p:spPr>
        <p:txBody>
          <a:bodyPr/>
          <a:lstStyle/>
          <a:p>
            <a:pPr eaLnBrk="1" hangingPunct="1">
              <a:spcBef>
                <a:spcPct val="50000"/>
              </a:spcBef>
              <a:buClr>
                <a:srgbClr val="0000CC"/>
              </a:buClr>
              <a:buFont typeface="Wingdings" pitchFamily="2" charset="2"/>
              <a:buChar char="Ø"/>
            </a:pPr>
            <a:r>
              <a:rPr lang="zh-TW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 把握免試入學 </a:t>
            </a:r>
            <a:r>
              <a:rPr lang="en-US" altLang="zh-TW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- - - </a:t>
            </a:r>
            <a:r>
              <a:rPr lang="zh-TW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捷足先登</a:t>
            </a:r>
          </a:p>
          <a:p>
            <a:pPr eaLnBrk="1" hangingPunct="1">
              <a:spcBef>
                <a:spcPct val="50000"/>
              </a:spcBef>
              <a:buClr>
                <a:srgbClr val="0000CC"/>
              </a:buClr>
              <a:buFont typeface="Wingdings" pitchFamily="2" charset="2"/>
              <a:buChar char="Ø"/>
            </a:pPr>
            <a:r>
              <a:rPr lang="zh-TW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 把握特色招生 </a:t>
            </a:r>
            <a:r>
              <a:rPr lang="en-US" altLang="zh-TW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- - - </a:t>
            </a:r>
            <a:r>
              <a:rPr lang="zh-TW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適性選擇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BAD89C47-B1BA-4E5C-B133-82AE809B7DE9}" type="slidenum">
              <a:rPr lang="en-US" altLang="zh-TW"/>
              <a:pPr>
                <a:defRPr/>
              </a:pPr>
              <a:t>27</a:t>
            </a:fld>
            <a:endParaRPr lang="en-US" altLang="zh-TW"/>
          </a:p>
        </p:txBody>
      </p:sp>
      <p:sp>
        <p:nvSpPr>
          <p:cNvPr id="3686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76263" y="115888"/>
            <a:ext cx="7989887" cy="5329237"/>
          </a:xfrm>
          <a:noFill/>
        </p:spPr>
        <p:txBody>
          <a:bodyPr/>
          <a:lstStyle/>
          <a:p>
            <a:pPr eaLnBrk="1" hangingPunct="1"/>
            <a:r>
              <a:rPr lang="zh-TW" altLang="en-US" sz="6400" smtClean="0">
                <a:solidFill>
                  <a:srgbClr val="660066"/>
                </a:solidFill>
                <a:latin typeface="標楷體" pitchFamily="65" charset="-120"/>
                <a:ea typeface="標楷體" pitchFamily="65" charset="-120"/>
              </a:rPr>
              <a:t>結       語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zh-TW" altLang="en-US" smtClean="0">
                <a:latin typeface="標楷體" pitchFamily="65" charset="-120"/>
                <a:ea typeface="標楷體" pitchFamily="65" charset="-120"/>
              </a:rPr>
            </a:b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zh-TW" altLang="en-US" smtClean="0">
                <a:latin typeface="標楷體" pitchFamily="65" charset="-120"/>
                <a:ea typeface="標楷體" pitchFamily="65" charset="-120"/>
              </a:rPr>
            </a:br>
            <a:r>
              <a:rPr lang="zh-TW" altLang="en-US" sz="4700" smtClean="0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rPr>
              <a:t>了解自己，適性選擇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zh-TW" altLang="en-US" smtClean="0">
                <a:latin typeface="標楷體" pitchFamily="65" charset="-120"/>
                <a:ea typeface="標楷體" pitchFamily="65" charset="-120"/>
              </a:rPr>
            </a:br>
            <a:r>
              <a:rPr lang="zh-TW" altLang="en-US" sz="470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愛你所選，學習快樂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zh-TW" altLang="en-US" smtClean="0">
                <a:latin typeface="標楷體" pitchFamily="65" charset="-120"/>
                <a:ea typeface="標楷體" pitchFamily="65" charset="-120"/>
              </a:rPr>
            </a:br>
            <a:r>
              <a:rPr lang="zh-TW" altLang="en-US" sz="4700" smtClean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發揮潛能，超越自己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zh-TW" altLang="en-US" smtClean="0">
                <a:latin typeface="標楷體" pitchFamily="65" charset="-120"/>
                <a:ea typeface="標楷體" pitchFamily="65" charset="-120"/>
              </a:rPr>
            </a:br>
            <a:r>
              <a:rPr lang="zh-TW" altLang="en-US" sz="4700" smtClean="0">
                <a:solidFill>
                  <a:srgbClr val="6600FF"/>
                </a:solidFill>
                <a:latin typeface="標楷體" pitchFamily="65" charset="-120"/>
                <a:ea typeface="標楷體" pitchFamily="65" charset="-120"/>
              </a:rPr>
              <a:t>創造他人不可取代的價值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9D615394-DC4B-4789-8213-C8F504FA3527}" type="slidenum">
              <a:rPr lang="en-US" altLang="zh-TW"/>
              <a:pPr>
                <a:defRPr/>
              </a:pPr>
              <a:t>3</a:t>
            </a:fld>
            <a:endParaRPr lang="en-US" altLang="zh-TW"/>
          </a:p>
        </p:txBody>
      </p:sp>
      <p:sp>
        <p:nvSpPr>
          <p:cNvPr id="67634" name="Rectangle 5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sz="4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招生科別、人數</a:t>
            </a:r>
          </a:p>
        </p:txBody>
      </p:sp>
      <p:graphicFrame>
        <p:nvGraphicFramePr>
          <p:cNvPr id="5172" name="Group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8151805"/>
              </p:ext>
            </p:extLst>
          </p:nvPr>
        </p:nvGraphicFramePr>
        <p:xfrm>
          <a:off x="467544" y="1268760"/>
          <a:ext cx="8216900" cy="4947033"/>
        </p:xfrm>
        <a:graphic>
          <a:graphicData uri="http://schemas.openxmlformats.org/drawingml/2006/table">
            <a:tbl>
              <a:tblPr/>
              <a:tblGrid>
                <a:gridCol w="1306513"/>
                <a:gridCol w="1439862"/>
                <a:gridCol w="1368425"/>
                <a:gridCol w="1368425"/>
                <a:gridCol w="1295400"/>
                <a:gridCol w="1438275"/>
              </a:tblGrid>
              <a:tr h="941388">
                <a:tc gridSpan="6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標楷體" pitchFamily="65" charset="-120"/>
                          <a:ea typeface="標楷體" pitchFamily="65" charset="-120"/>
                        </a:rPr>
                        <a:t>職 業 類 科</a:t>
                      </a: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7540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標楷體" pitchFamily="65" charset="-120"/>
                          <a:ea typeface="標楷體" pitchFamily="65" charset="-120"/>
                        </a:rPr>
                        <a:t>電機科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標楷體" pitchFamily="65" charset="-120"/>
                          <a:ea typeface="標楷體" pitchFamily="65" charset="-120"/>
                        </a:rPr>
                        <a:t>資訊科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標楷體" pitchFamily="65" charset="-120"/>
                          <a:ea typeface="標楷體" pitchFamily="65" charset="-120"/>
                        </a:rPr>
                        <a:t>機械科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標楷體" pitchFamily="65" charset="-120"/>
                          <a:ea typeface="標楷體" pitchFamily="65" charset="-120"/>
                        </a:rPr>
                        <a:t>模具科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標楷體" pitchFamily="65" charset="-120"/>
                          <a:ea typeface="標楷體" pitchFamily="65" charset="-120"/>
                        </a:rPr>
                        <a:t>製圖科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標楷體" pitchFamily="65" charset="-120"/>
                          <a:ea typeface="標楷體" pitchFamily="65" charset="-120"/>
                        </a:rPr>
                        <a:t>餐飲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標楷體" pitchFamily="65" charset="-120"/>
                          <a:ea typeface="標楷體" pitchFamily="65" charset="-120"/>
                        </a:rPr>
                        <a:t>管理科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56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標楷體" pitchFamily="65" charset="-120"/>
                          <a:ea typeface="標楷體" pitchFamily="65" charset="-120"/>
                        </a:rPr>
                        <a:t>2</a:t>
                      </a: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標楷體" pitchFamily="65" charset="-120"/>
                          <a:ea typeface="標楷體" pitchFamily="65" charset="-120"/>
                        </a:rPr>
                        <a:t>班</a:t>
                      </a:r>
                      <a:r>
                        <a:rPr kumimoji="1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標楷體" pitchFamily="65" charset="-120"/>
                          <a:ea typeface="標楷體" pitchFamily="65" charset="-120"/>
                        </a:rPr>
                        <a:t>76</a:t>
                      </a: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標楷體" pitchFamily="65" charset="-120"/>
                          <a:ea typeface="標楷體" pitchFamily="65" charset="-120"/>
                        </a:rPr>
                        <a:t>名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標楷體" pitchFamily="65" charset="-120"/>
                          <a:ea typeface="標楷體" pitchFamily="65" charset="-120"/>
                        </a:rPr>
                        <a:t>2</a:t>
                      </a: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標楷體" pitchFamily="65" charset="-120"/>
                          <a:ea typeface="標楷體" pitchFamily="65" charset="-120"/>
                        </a:rPr>
                        <a:t>班</a:t>
                      </a:r>
                      <a:r>
                        <a:rPr kumimoji="1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標楷體" pitchFamily="65" charset="-120"/>
                          <a:ea typeface="標楷體" pitchFamily="65" charset="-120"/>
                        </a:rPr>
                        <a:t>76</a:t>
                      </a: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標楷體" pitchFamily="65" charset="-120"/>
                          <a:ea typeface="標楷體" pitchFamily="65" charset="-120"/>
                        </a:rPr>
                        <a:t>名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標楷體" pitchFamily="65" charset="-120"/>
                          <a:ea typeface="標楷體" pitchFamily="65" charset="-120"/>
                        </a:rPr>
                        <a:t>2</a:t>
                      </a:r>
                      <a:r>
                        <a:rPr kumimoji="1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標楷體" pitchFamily="65" charset="-120"/>
                          <a:ea typeface="標楷體" pitchFamily="65" charset="-120"/>
                        </a:rPr>
                        <a:t>班</a:t>
                      </a: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標楷體" pitchFamily="65" charset="-120"/>
                          <a:ea typeface="標楷體" pitchFamily="65" charset="-120"/>
                        </a:rPr>
                        <a:t>76</a:t>
                      </a:r>
                      <a:r>
                        <a:rPr kumimoji="1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標楷體" pitchFamily="65" charset="-120"/>
                          <a:ea typeface="標楷體" pitchFamily="65" charset="-120"/>
                        </a:rPr>
                        <a:t>名</a:t>
                      </a:r>
                      <a:endParaRPr kumimoji="1" lang="en-US" altLang="zh-TW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FF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標楷體" pitchFamily="65" charset="-120"/>
                          <a:ea typeface="標楷體" pitchFamily="65" charset="-120"/>
                        </a:rPr>
                        <a:t>其中一班為特色招生班</a:t>
                      </a:r>
                      <a:endParaRPr kumimoji="1" lang="en-US" altLang="zh-TW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FF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標楷體" pitchFamily="65" charset="-120"/>
                          <a:ea typeface="標楷體" pitchFamily="65" charset="-120"/>
                        </a:rPr>
                        <a:t>2</a:t>
                      </a:r>
                      <a:r>
                        <a:rPr kumimoji="1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標楷體" pitchFamily="65" charset="-120"/>
                          <a:ea typeface="標楷體" pitchFamily="65" charset="-120"/>
                        </a:rPr>
                        <a:t>班</a:t>
                      </a: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標楷體" pitchFamily="65" charset="-120"/>
                          <a:ea typeface="標楷體" pitchFamily="65" charset="-120"/>
                        </a:rPr>
                        <a:t>76</a:t>
                      </a:r>
                      <a:r>
                        <a:rPr kumimoji="1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標楷體" pitchFamily="65" charset="-120"/>
                          <a:ea typeface="標楷體" pitchFamily="65" charset="-120"/>
                        </a:rPr>
                        <a:t>名</a:t>
                      </a:r>
                      <a:endParaRPr kumimoji="1" lang="en-US" altLang="zh-TW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FF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產業特殊</a:t>
                      </a:r>
                      <a:endParaRPr kumimoji="1" lang="en-US" altLang="zh-TW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6600FF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需求班級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標楷體" pitchFamily="65" charset="-120"/>
                          <a:ea typeface="標楷體" pitchFamily="65" charset="-120"/>
                        </a:rPr>
                        <a:t>2</a:t>
                      </a: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標楷體" pitchFamily="65" charset="-120"/>
                          <a:ea typeface="標楷體" pitchFamily="65" charset="-120"/>
                        </a:rPr>
                        <a:t>班</a:t>
                      </a:r>
                      <a:r>
                        <a:rPr kumimoji="1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標楷體" pitchFamily="65" charset="-120"/>
                          <a:ea typeface="標楷體" pitchFamily="65" charset="-120"/>
                        </a:rPr>
                        <a:t>76</a:t>
                      </a: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標楷體" pitchFamily="65" charset="-120"/>
                          <a:ea typeface="標楷體" pitchFamily="65" charset="-120"/>
                        </a:rPr>
                        <a:t>名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標楷體" pitchFamily="65" charset="-120"/>
                          <a:ea typeface="標楷體" pitchFamily="65" charset="-120"/>
                        </a:rPr>
                        <a:t>1</a:t>
                      </a: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標楷體" pitchFamily="65" charset="-120"/>
                          <a:ea typeface="標楷體" pitchFamily="65" charset="-120"/>
                        </a:rPr>
                        <a:t>班</a:t>
                      </a:r>
                      <a:r>
                        <a:rPr kumimoji="1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標楷體" pitchFamily="65" charset="-120"/>
                          <a:ea typeface="標楷體" pitchFamily="65" charset="-120"/>
                        </a:rPr>
                        <a:t>38</a:t>
                      </a: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標楷體" pitchFamily="65" charset="-120"/>
                          <a:ea typeface="標楷體" pitchFamily="65" charset="-120"/>
                        </a:rPr>
                        <a:t>名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4063">
                <a:tc gridSpan="6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標楷體" pitchFamily="65" charset="-120"/>
                          <a:ea typeface="標楷體" pitchFamily="65" charset="-120"/>
                        </a:rPr>
                        <a:t>實用技能學程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754063"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標楷體" pitchFamily="65" charset="-120"/>
                          <a:ea typeface="標楷體" pitchFamily="65" charset="-120"/>
                        </a:rPr>
                        <a:t>電機修護科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多媒體技術科 </a:t>
                      </a:r>
                      <a:endParaRPr kumimoji="1" lang="zh-TW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餐飲技術科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754063"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1</a:t>
                      </a:r>
                      <a:r>
                        <a:rPr kumimoji="1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班</a:t>
                      </a: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40</a:t>
                      </a:r>
                      <a:r>
                        <a:rPr kumimoji="1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名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1</a:t>
                      </a:r>
                      <a:r>
                        <a:rPr kumimoji="1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班</a:t>
                      </a: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40</a:t>
                      </a:r>
                      <a:r>
                        <a:rPr kumimoji="1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名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1</a:t>
                      </a:r>
                      <a:r>
                        <a:rPr kumimoji="1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班</a:t>
                      </a: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40</a:t>
                      </a:r>
                      <a:r>
                        <a:rPr kumimoji="1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名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56C39C0E-AF00-4818-8237-5D60C87F3E64}" type="slidenum">
              <a:rPr lang="en-US" altLang="zh-TW"/>
              <a:pPr>
                <a:defRPr/>
              </a:pPr>
              <a:t>4</a:t>
            </a:fld>
            <a:endParaRPr lang="en-US" altLang="zh-TW"/>
          </a:p>
        </p:txBody>
      </p:sp>
      <p:sp>
        <p:nvSpPr>
          <p:cNvPr id="614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44463" y="188913"/>
            <a:ext cx="5722937" cy="909637"/>
          </a:xfrm>
          <a:noFill/>
        </p:spPr>
        <p:txBody>
          <a:bodyPr/>
          <a:lstStyle/>
          <a:p>
            <a:pPr eaLnBrk="1" hangingPunct="1"/>
            <a:r>
              <a:rPr lang="zh-TW" altLang="en-US" sz="400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機械群</a:t>
            </a:r>
            <a:r>
              <a:rPr lang="en-US" altLang="zh-TW" sz="400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--- </a:t>
            </a:r>
            <a:r>
              <a:rPr lang="zh-TW" altLang="en-US" sz="400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課程重點</a:t>
            </a:r>
          </a:p>
        </p:txBody>
      </p:sp>
      <p:pic>
        <p:nvPicPr>
          <p:cNvPr id="6147" name="Picture 3" descr="http://www.gs.com.tw/images/mean_13.jp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1125538"/>
            <a:ext cx="161925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 descr="http://www.gs.com.tw/images/mean_14.jpg"/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1125538"/>
            <a:ext cx="161925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 descr="http://www.gs.com.tw/images/mean_15.jpg"/>
          <p:cNvPicPr>
            <a:picLocks noChangeAspect="1" noChangeArrowheads="1"/>
          </p:cNvPicPr>
          <p:nvPr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888" y="1125538"/>
            <a:ext cx="161925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 descr="http://www.gs.com.tw/images/mean_16.jpg"/>
          <p:cNvPicPr>
            <a:picLocks noChangeAspect="1" noChangeArrowheads="1"/>
          </p:cNvPicPr>
          <p:nvPr/>
        </p:nvPicPr>
        <p:blipFill>
          <a:blip r:embed="rId8" r:link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1125538"/>
            <a:ext cx="161925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pic>
        <p:nvPicPr>
          <p:cNvPr id="6152" name="Picture 8" descr="sugges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6350"/>
            <a:ext cx="3276600" cy="250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9" descr="DSCN1245-400X30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2349500"/>
            <a:ext cx="3024188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10" descr="DSCN0195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3359150"/>
            <a:ext cx="3600450" cy="272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5" name="Rectangle 11"/>
          <p:cNvSpPr>
            <a:spLocks noChangeArrowheads="1"/>
          </p:cNvSpPr>
          <p:nvPr/>
        </p:nvSpPr>
        <p:spPr bwMode="auto">
          <a:xfrm>
            <a:off x="3708400" y="4760913"/>
            <a:ext cx="5256213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 sz="280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課程規劃：機器加工、設計、操作等技術</a:t>
            </a:r>
            <a:r>
              <a:rPr lang="zh-TW" altLang="en-US" sz="200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sz="280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電腦輔助繪圖</a:t>
            </a:r>
            <a:r>
              <a:rPr lang="en-US" altLang="en-US" sz="240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sz="280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2D3D</a:t>
            </a:r>
            <a:r>
              <a:rPr lang="zh-TW" altLang="en-US" sz="280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繪圖、電腦輔助製造及數值控制機器、自動化機構操作。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E5371D70-4E7C-43D4-A741-7495B50CACFA}" type="slidenum">
              <a:rPr lang="en-US" altLang="zh-TW"/>
              <a:pPr>
                <a:defRPr/>
              </a:pPr>
              <a:t>5</a:t>
            </a:fld>
            <a:endParaRPr lang="en-US" altLang="zh-TW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936625"/>
          </a:xfrm>
        </p:spPr>
        <p:txBody>
          <a:bodyPr/>
          <a:lstStyle/>
          <a:p>
            <a:pPr eaLnBrk="1" hangingPunct="1"/>
            <a:r>
              <a:rPr lang="zh-TW" altLang="en-US" sz="5400" b="1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機械群學習進路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125538"/>
            <a:ext cx="4105275" cy="467995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zh-TW" altLang="en-US" sz="4000" b="1" smtClean="0">
                <a:solidFill>
                  <a:srgbClr val="990000"/>
                </a:solidFill>
                <a:latin typeface="標楷體" pitchFamily="65" charset="-120"/>
                <a:ea typeface="標楷體" pitchFamily="65" charset="-120"/>
              </a:rPr>
              <a:t>學習技術：</a:t>
            </a:r>
          </a:p>
          <a:p>
            <a:pPr eaLnBrk="1" hangingPunct="1">
              <a:buClr>
                <a:srgbClr val="FF0000"/>
              </a:buClr>
              <a:buFont typeface="Wingdings" pitchFamily="2" charset="2"/>
              <a:buChar char="p"/>
            </a:pPr>
            <a:r>
              <a:rPr lang="zh-TW" altLang="en-US" smtClean="0">
                <a:solidFill>
                  <a:srgbClr val="990000"/>
                </a:solidFill>
                <a:latin typeface="標楷體" pitchFamily="65" charset="-120"/>
                <a:ea typeface="標楷體" pitchFamily="65" charset="-120"/>
              </a:rPr>
              <a:t>機械加工技術</a:t>
            </a:r>
          </a:p>
          <a:p>
            <a:pPr eaLnBrk="1" hangingPunct="1">
              <a:buClr>
                <a:srgbClr val="FF0000"/>
              </a:buClr>
              <a:buFont typeface="Wingdings" pitchFamily="2" charset="2"/>
              <a:buChar char="p"/>
            </a:pPr>
            <a:r>
              <a:rPr lang="zh-TW" altLang="en-US" smtClean="0">
                <a:solidFill>
                  <a:srgbClr val="990000"/>
                </a:solidFill>
                <a:latin typeface="標楷體" pitchFamily="65" charset="-120"/>
                <a:ea typeface="標楷體" pitchFamily="65" charset="-120"/>
              </a:rPr>
              <a:t>加工機械、數控機械操作技術</a:t>
            </a:r>
          </a:p>
          <a:p>
            <a:pPr eaLnBrk="1" hangingPunct="1">
              <a:buClr>
                <a:srgbClr val="FF0000"/>
              </a:buClr>
              <a:buFont typeface="Wingdings" pitchFamily="2" charset="2"/>
              <a:buChar char="p"/>
            </a:pPr>
            <a:r>
              <a:rPr lang="zh-TW" altLang="en-US" smtClean="0">
                <a:solidFill>
                  <a:srgbClr val="990000"/>
                </a:solidFill>
                <a:latin typeface="標楷體" pitchFamily="65" charset="-120"/>
                <a:ea typeface="標楷體" pitchFamily="65" charset="-120"/>
              </a:rPr>
              <a:t>模具開模技術</a:t>
            </a:r>
          </a:p>
          <a:p>
            <a:pPr eaLnBrk="1" hangingPunct="1">
              <a:buClr>
                <a:srgbClr val="FF0000"/>
              </a:buClr>
              <a:buFont typeface="Wingdings" pitchFamily="2" charset="2"/>
              <a:buChar char="p"/>
            </a:pPr>
            <a:r>
              <a:rPr lang="zh-TW" altLang="en-US" smtClean="0">
                <a:solidFill>
                  <a:srgbClr val="990000"/>
                </a:solidFill>
                <a:latin typeface="標楷體" pitchFamily="65" charset="-120"/>
                <a:ea typeface="標楷體" pitchFamily="65" charset="-120"/>
              </a:rPr>
              <a:t>自動化機械技術</a:t>
            </a:r>
          </a:p>
          <a:p>
            <a:pPr eaLnBrk="1" hangingPunct="1">
              <a:buClr>
                <a:srgbClr val="FF0000"/>
              </a:buClr>
              <a:buFont typeface="Wingdings" pitchFamily="2" charset="2"/>
              <a:buChar char="p"/>
            </a:pPr>
            <a:r>
              <a:rPr lang="zh-TW" altLang="en-US" smtClean="0">
                <a:solidFill>
                  <a:srgbClr val="990000"/>
                </a:solidFill>
                <a:latin typeface="標楷體" pitchFamily="65" charset="-120"/>
                <a:ea typeface="標楷體" pitchFamily="65" charset="-120"/>
              </a:rPr>
              <a:t>電腦繪圖技術</a:t>
            </a: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4067175" y="2246313"/>
            <a:ext cx="5076825" cy="425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000FF"/>
              </a:buClr>
              <a:buFont typeface="Wingdings" pitchFamily="2" charset="2"/>
              <a:buNone/>
            </a:pPr>
            <a:r>
              <a:rPr lang="zh-TW" altLang="en-US" sz="4000" b="1">
                <a:solidFill>
                  <a:srgbClr val="6600CC"/>
                </a:solidFill>
                <a:latin typeface="標楷體" pitchFamily="65" charset="-120"/>
                <a:ea typeface="標楷體" pitchFamily="65" charset="-120"/>
              </a:rPr>
              <a:t>就業前景：</a:t>
            </a:r>
            <a:endParaRPr lang="zh-TW" altLang="en-US" sz="4000">
              <a:solidFill>
                <a:srgbClr val="6600CC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p"/>
            </a:pPr>
            <a:r>
              <a:rPr lang="zh-TW" altLang="en-US" sz="3200" b="1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機械工程師</a:t>
            </a:r>
          </a:p>
          <a:p>
            <a:pPr eaLnBrk="1" hangingPunct="1"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p"/>
            </a:pPr>
            <a:r>
              <a:rPr lang="zh-TW" altLang="en-US" sz="3200" b="1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模具工程師</a:t>
            </a:r>
          </a:p>
          <a:p>
            <a:pPr eaLnBrk="1" hangingPunct="1"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p"/>
            </a:pPr>
            <a:r>
              <a:rPr lang="zh-TW" altLang="en-US" sz="3200" b="1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電腦數值控制工程師</a:t>
            </a:r>
          </a:p>
          <a:p>
            <a:pPr eaLnBrk="1" hangingPunct="1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p"/>
            </a:pPr>
            <a:r>
              <a:rPr lang="zh-TW" altLang="en-US" sz="3200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高職教師</a:t>
            </a:r>
          </a:p>
          <a:p>
            <a:pPr eaLnBrk="1" hangingPunct="1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p"/>
            </a:pPr>
            <a:r>
              <a:rPr lang="zh-TW" altLang="en-US" sz="3200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公營機關專業技術人員</a:t>
            </a:r>
            <a:endParaRPr lang="zh-TW" altLang="en-US" sz="3200" b="1">
              <a:solidFill>
                <a:srgbClr val="6600CC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spcBef>
                <a:spcPct val="20000"/>
              </a:spcBef>
              <a:buClr>
                <a:srgbClr val="0000FF"/>
              </a:buClr>
              <a:buFont typeface="Wingdings" pitchFamily="2" charset="2"/>
              <a:buNone/>
            </a:pPr>
            <a:endParaRPr lang="en-US" altLang="zh-TW" sz="3200" b="1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73436DF0-3E51-4DFE-95F7-D71671002A58}" type="slidenum">
              <a:rPr lang="en-US" altLang="zh-TW"/>
              <a:pPr>
                <a:defRPr/>
              </a:pPr>
              <a:t>6</a:t>
            </a:fld>
            <a:endParaRPr lang="en-US" altLang="zh-TW"/>
          </a:p>
        </p:txBody>
      </p:sp>
      <p:pic>
        <p:nvPicPr>
          <p:cNvPr id="8194" name="Picture 4" descr="D05-2-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30425" cy="26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339975" y="225425"/>
            <a:ext cx="5976938" cy="1008063"/>
          </a:xfrm>
          <a:noFill/>
        </p:spPr>
        <p:txBody>
          <a:bodyPr/>
          <a:lstStyle/>
          <a:p>
            <a:pPr eaLnBrk="1" hangingPunct="1"/>
            <a:r>
              <a:rPr lang="zh-TW" altLang="en-US" sz="4000" b="1" smtClean="0">
                <a:solidFill>
                  <a:srgbClr val="990000"/>
                </a:solidFill>
                <a:latin typeface="標楷體" pitchFamily="65" charset="-120"/>
                <a:ea typeface="標楷體" pitchFamily="65" charset="-120"/>
              </a:rPr>
              <a:t>電機電子群 </a:t>
            </a:r>
            <a:r>
              <a:rPr lang="en-US" altLang="zh-TW" sz="4000" b="1" smtClean="0">
                <a:solidFill>
                  <a:srgbClr val="990000"/>
                </a:solidFill>
                <a:latin typeface="標楷體" pitchFamily="65" charset="-120"/>
                <a:ea typeface="標楷體" pitchFamily="65" charset="-120"/>
              </a:rPr>
              <a:t>-- </a:t>
            </a:r>
            <a:r>
              <a:rPr lang="zh-TW" altLang="en-US" sz="4000" b="1" smtClean="0">
                <a:solidFill>
                  <a:srgbClr val="990000"/>
                </a:solidFill>
                <a:latin typeface="標楷體" pitchFamily="65" charset="-120"/>
                <a:ea typeface="標楷體" pitchFamily="65" charset="-120"/>
              </a:rPr>
              <a:t>課程重點</a:t>
            </a:r>
          </a:p>
        </p:txBody>
      </p:sp>
      <p:pic>
        <p:nvPicPr>
          <p:cNvPr id="8196" name="Picture 3" descr="PLC實習c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24525" y="4221163"/>
            <a:ext cx="3419475" cy="2565400"/>
          </a:xfrm>
          <a:noFill/>
        </p:spPr>
      </p:pic>
      <p:pic>
        <p:nvPicPr>
          <p:cNvPr id="8197" name="Picture 5" descr="X32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1617663"/>
            <a:ext cx="3455988" cy="260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7" descr="65nm_bann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4660900"/>
            <a:ext cx="5676900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9" name="Rectangle 6"/>
          <p:cNvSpPr>
            <a:spLocks noChangeArrowheads="1"/>
          </p:cNvSpPr>
          <p:nvPr/>
        </p:nvSpPr>
        <p:spPr bwMode="auto">
          <a:xfrm>
            <a:off x="0" y="2500313"/>
            <a:ext cx="5724525" cy="222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 sz="2800" b="1">
                <a:solidFill>
                  <a:srgbClr val="CC00CC"/>
                </a:solidFill>
                <a:latin typeface="標楷體" pitchFamily="65" charset="-120"/>
                <a:ea typeface="標楷體" pitchFamily="65" charset="-120"/>
              </a:rPr>
              <a:t>課程規劃：電路設計、裝修、可程式控制、電工機械、微電腦控制等電機專業技術；電腦軟硬體裝修、電腦網路架設、晶片設計、程式設計、多媒體等資訊技術。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89821DDC-2C3B-46D7-B21F-EC382E01AB20}" type="slidenum">
              <a:rPr lang="en-US" altLang="zh-TW"/>
              <a:pPr>
                <a:defRPr/>
              </a:pPr>
              <a:t>7</a:t>
            </a:fld>
            <a:endParaRPr lang="en-US" altLang="zh-TW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936625"/>
          </a:xfrm>
        </p:spPr>
        <p:txBody>
          <a:bodyPr/>
          <a:lstStyle/>
          <a:p>
            <a:pPr eaLnBrk="1" hangingPunct="1"/>
            <a:r>
              <a:rPr lang="zh-TW" altLang="en-US" sz="5400" b="1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電機電子群學習進路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125538"/>
            <a:ext cx="4392612" cy="5256212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zh-TW" altLang="en-US" sz="4000" b="1" smtClean="0">
                <a:solidFill>
                  <a:srgbClr val="990000"/>
                </a:solidFill>
                <a:latin typeface="標楷體" pitchFamily="65" charset="-120"/>
                <a:ea typeface="標楷體" pitchFamily="65" charset="-120"/>
              </a:rPr>
              <a:t>學習技術：</a:t>
            </a:r>
          </a:p>
          <a:p>
            <a:pPr eaLnBrk="1" hangingPunct="1">
              <a:buClr>
                <a:srgbClr val="FF0000"/>
              </a:buClr>
              <a:buFont typeface="Wingdings" pitchFamily="2" charset="2"/>
              <a:buChar char="p"/>
            </a:pPr>
            <a:r>
              <a:rPr lang="zh-TW" altLang="en-US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電機修護技術</a:t>
            </a:r>
          </a:p>
          <a:p>
            <a:pPr eaLnBrk="1" hangingPunct="1">
              <a:buClr>
                <a:srgbClr val="FF0000"/>
              </a:buClr>
              <a:buFont typeface="Wingdings" pitchFamily="2" charset="2"/>
              <a:buChar char="p"/>
            </a:pPr>
            <a:r>
              <a:rPr lang="zh-TW" altLang="en-US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電路設計技術</a:t>
            </a:r>
          </a:p>
          <a:p>
            <a:pPr eaLnBrk="1" hangingPunct="1">
              <a:buClr>
                <a:srgbClr val="FF0000"/>
              </a:buClr>
              <a:buFont typeface="Wingdings" pitchFamily="2" charset="2"/>
              <a:buChar char="p"/>
            </a:pPr>
            <a:r>
              <a:rPr lang="zh-TW" altLang="en-US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自動控制技術</a:t>
            </a:r>
          </a:p>
          <a:p>
            <a:pPr eaLnBrk="1" hangingPunct="1">
              <a:buClr>
                <a:srgbClr val="0000CC"/>
              </a:buClr>
              <a:buFont typeface="Wingdings" pitchFamily="2" charset="2"/>
              <a:buChar char="p"/>
            </a:pPr>
            <a:r>
              <a:rPr lang="zh-TW" altLang="en-US" smtClean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微電腦控制技術</a:t>
            </a:r>
          </a:p>
          <a:p>
            <a:pPr eaLnBrk="1" hangingPunct="1">
              <a:buClr>
                <a:srgbClr val="0000CC"/>
              </a:buClr>
              <a:buFont typeface="Wingdings" pitchFamily="2" charset="2"/>
              <a:buChar char="p"/>
            </a:pPr>
            <a:r>
              <a:rPr lang="zh-TW" altLang="en-US" smtClean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電腦修護技術</a:t>
            </a:r>
          </a:p>
          <a:p>
            <a:pPr eaLnBrk="1" hangingPunct="1">
              <a:buClr>
                <a:srgbClr val="0000CC"/>
              </a:buClr>
              <a:buFont typeface="Wingdings" pitchFamily="2" charset="2"/>
              <a:buChar char="p"/>
            </a:pPr>
            <a:r>
              <a:rPr lang="zh-TW" altLang="en-US" smtClean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網路架設技術</a:t>
            </a:r>
          </a:p>
          <a:p>
            <a:pPr eaLnBrk="1" hangingPunct="1">
              <a:buClr>
                <a:srgbClr val="0000CC"/>
              </a:buClr>
              <a:buFont typeface="Wingdings" pitchFamily="2" charset="2"/>
              <a:buChar char="p"/>
            </a:pPr>
            <a:r>
              <a:rPr lang="zh-TW" altLang="en-US" smtClean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程式設計技術</a:t>
            </a: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4356100" y="1806575"/>
            <a:ext cx="4643438" cy="484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000FF"/>
              </a:buClr>
              <a:buFont typeface="Wingdings" pitchFamily="2" charset="2"/>
              <a:buNone/>
            </a:pPr>
            <a:r>
              <a:rPr lang="zh-TW" altLang="en-US" sz="4000" b="1">
                <a:solidFill>
                  <a:srgbClr val="6600CC"/>
                </a:solidFill>
                <a:latin typeface="標楷體" pitchFamily="65" charset="-120"/>
                <a:ea typeface="標楷體" pitchFamily="65" charset="-120"/>
              </a:rPr>
              <a:t>就業前景：</a:t>
            </a:r>
          </a:p>
          <a:p>
            <a:pPr eaLnBrk="1" hangingPunct="1"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p"/>
            </a:pPr>
            <a:r>
              <a:rPr lang="zh-TW" altLang="en-US" sz="3200" b="1">
                <a:solidFill>
                  <a:srgbClr val="6600CC"/>
                </a:solidFill>
                <a:latin typeface="標楷體" pitchFamily="65" charset="-120"/>
                <a:ea typeface="標楷體" pitchFamily="65" charset="-120"/>
              </a:rPr>
              <a:t>電機工程師</a:t>
            </a:r>
          </a:p>
          <a:p>
            <a:pPr eaLnBrk="1" hangingPunct="1"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p"/>
            </a:pPr>
            <a:r>
              <a:rPr lang="zh-TW" altLang="en-US" sz="3200" b="1">
                <a:solidFill>
                  <a:srgbClr val="6600CC"/>
                </a:solidFill>
                <a:latin typeface="標楷體" pitchFamily="65" charset="-120"/>
                <a:ea typeface="標楷體" pitchFamily="65" charset="-120"/>
              </a:rPr>
              <a:t>自動控制工程師</a:t>
            </a:r>
          </a:p>
          <a:p>
            <a:pPr eaLnBrk="1" hangingPunct="1"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p"/>
            </a:pPr>
            <a:r>
              <a:rPr lang="zh-TW" altLang="en-US" sz="3200" b="1">
                <a:solidFill>
                  <a:srgbClr val="6600CC"/>
                </a:solidFill>
                <a:latin typeface="標楷體" pitchFamily="65" charset="-120"/>
                <a:ea typeface="標楷體" pitchFamily="65" charset="-120"/>
              </a:rPr>
              <a:t>程式設計師</a:t>
            </a:r>
          </a:p>
          <a:p>
            <a:pPr eaLnBrk="1" hangingPunct="1"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p"/>
            </a:pPr>
            <a:r>
              <a:rPr lang="zh-TW" altLang="en-US" sz="3200" b="1">
                <a:solidFill>
                  <a:srgbClr val="6600CC"/>
                </a:solidFill>
                <a:latin typeface="標楷體" pitchFamily="65" charset="-120"/>
                <a:ea typeface="標楷體" pitchFamily="65" charset="-120"/>
              </a:rPr>
              <a:t>微電腦工程師</a:t>
            </a:r>
          </a:p>
          <a:p>
            <a:pPr eaLnBrk="1" hangingPunct="1"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p"/>
            </a:pPr>
            <a:r>
              <a:rPr lang="zh-TW" altLang="en-US" sz="3200" b="1">
                <a:solidFill>
                  <a:srgbClr val="6600CC"/>
                </a:solidFill>
                <a:latin typeface="標楷體" pitchFamily="65" charset="-120"/>
                <a:ea typeface="標楷體" pitchFamily="65" charset="-120"/>
              </a:rPr>
              <a:t>電腦維修工程師</a:t>
            </a:r>
          </a:p>
          <a:p>
            <a:pPr eaLnBrk="1" hangingPunct="1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p"/>
            </a:pPr>
            <a:r>
              <a:rPr lang="zh-TW" altLang="en-US" sz="3200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高職教師</a:t>
            </a:r>
          </a:p>
          <a:p>
            <a:pPr eaLnBrk="1" hangingPunct="1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p"/>
            </a:pPr>
            <a:r>
              <a:rPr lang="zh-TW" altLang="en-US" sz="3200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公營機關專業技術人員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44FD8B95-48C1-4399-8EA9-04A4B61AE188}" type="slidenum">
              <a:rPr lang="en-US" altLang="zh-TW"/>
              <a:pPr>
                <a:defRPr/>
              </a:pPr>
              <a:t>8</a:t>
            </a:fld>
            <a:endParaRPr lang="en-US" altLang="zh-TW"/>
          </a:p>
        </p:txBody>
      </p:sp>
      <p:sp>
        <p:nvSpPr>
          <p:cNvPr id="1024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b="1" smtClean="0">
                <a:solidFill>
                  <a:srgbClr val="990000"/>
                </a:solidFill>
                <a:latin typeface="標楷體" pitchFamily="65" charset="-120"/>
                <a:ea typeface="標楷體" pitchFamily="65" charset="-120"/>
              </a:rPr>
              <a:t>餐旅群 </a:t>
            </a:r>
            <a:r>
              <a:rPr lang="en-US" altLang="zh-TW" b="1" smtClean="0">
                <a:solidFill>
                  <a:srgbClr val="990000"/>
                </a:solidFill>
                <a:latin typeface="標楷體" pitchFamily="65" charset="-120"/>
                <a:ea typeface="標楷體" pitchFamily="65" charset="-120"/>
              </a:rPr>
              <a:t>--- </a:t>
            </a:r>
            <a:r>
              <a:rPr lang="zh-TW" altLang="en-US" b="1" smtClean="0">
                <a:solidFill>
                  <a:srgbClr val="990000"/>
                </a:solidFill>
                <a:latin typeface="標楷體" pitchFamily="65" charset="-120"/>
                <a:ea typeface="標楷體" pitchFamily="65" charset="-120"/>
              </a:rPr>
              <a:t>課程重點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0243" name="Rectangle 6"/>
          <p:cNvSpPr>
            <a:spLocks noChangeArrowheads="1"/>
          </p:cNvSpPr>
          <p:nvPr/>
        </p:nvSpPr>
        <p:spPr bwMode="auto">
          <a:xfrm>
            <a:off x="0" y="4005263"/>
            <a:ext cx="5724525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 sz="2800" b="1">
                <a:solidFill>
                  <a:srgbClr val="CC00CC"/>
                </a:solidFill>
                <a:latin typeface="標楷體" pitchFamily="65" charset="-120"/>
                <a:ea typeface="標楷體" pitchFamily="65" charset="-120"/>
              </a:rPr>
              <a:t>課程規劃：中、西餐烹飪、團體膳食、中式點心製作、西式點心製作、飲料實務、餐飲服務技術、房務技術、餐飲管理、旅遊實務、旅行業管理等餐旅相關專業課程。</a:t>
            </a:r>
          </a:p>
        </p:txBody>
      </p:sp>
      <p:pic>
        <p:nvPicPr>
          <p:cNvPr id="10244" name="Picture 2" descr="D:\餐飲科\補a\行政\餐飲科活動照片\Photo\餐服上課\20120329_1027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1517650"/>
            <a:ext cx="2843212" cy="219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2" descr="DSC019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557338"/>
            <a:ext cx="2736850" cy="2087562"/>
          </a:xfrm>
          <a:prstGeom prst="rect">
            <a:avLst/>
          </a:prstGeom>
          <a:noFill/>
          <a:ln w="38100">
            <a:solidFill>
              <a:srgbClr val="548DD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圖片 1" descr="C:\Documents and Settings\user\桌面\實習工場  國中參訪\DSC0356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1557338"/>
            <a:ext cx="2952750" cy="2087562"/>
          </a:xfrm>
          <a:prstGeom prst="rect">
            <a:avLst/>
          </a:prstGeom>
          <a:noFill/>
          <a:ln w="38100">
            <a:solidFill>
              <a:srgbClr val="4F81B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7" name="Picture 3" descr="訪視照片-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4057650"/>
            <a:ext cx="2843212" cy="212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61C67000-868B-4E38-AD34-B65153378B54}" type="slidenum">
              <a:rPr lang="en-US" altLang="zh-TW"/>
              <a:pPr>
                <a:defRPr/>
              </a:pPr>
              <a:t>9</a:t>
            </a:fld>
            <a:endParaRPr lang="en-US" altLang="zh-TW"/>
          </a:p>
        </p:txBody>
      </p:sp>
      <p:sp>
        <p:nvSpPr>
          <p:cNvPr id="11266" name="標題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zh-TW" altLang="en-US" b="1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餐旅群學習進路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179388" y="1125538"/>
            <a:ext cx="3384550" cy="5256212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zh-TW" altLang="en-US" sz="4000" b="1" kern="0" dirty="0">
                <a:solidFill>
                  <a:srgbClr val="990000"/>
                </a:solidFill>
                <a:latin typeface="標楷體" pitchFamily="65" charset="-120"/>
                <a:ea typeface="標楷體" pitchFamily="65" charset="-120"/>
              </a:rPr>
              <a:t>學習技術：</a:t>
            </a: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p"/>
              <a:defRPr/>
            </a:pPr>
            <a:r>
              <a:rPr lang="zh-TW" altLang="en-US" sz="3200" kern="0" dirty="0">
                <a:solidFill>
                  <a:srgbClr val="6600FF"/>
                </a:solidFill>
                <a:latin typeface="標楷體" pitchFamily="65" charset="-120"/>
                <a:ea typeface="標楷體" pitchFamily="65" charset="-120"/>
              </a:rPr>
              <a:t>中餐烹飪技術</a:t>
            </a:r>
            <a:endParaRPr lang="en-US" altLang="zh-TW" sz="3200" kern="0" dirty="0">
              <a:solidFill>
                <a:srgbClr val="6600FF"/>
              </a:solidFill>
              <a:latin typeface="標楷體" pitchFamily="65" charset="-120"/>
              <a:ea typeface="標楷體" pitchFamily="65" charset="-120"/>
            </a:endParaRP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p"/>
              <a:defRPr/>
            </a:pPr>
            <a:r>
              <a:rPr lang="zh-TW" altLang="en-US" sz="3200" kern="0" dirty="0">
                <a:solidFill>
                  <a:srgbClr val="6600FF"/>
                </a:solidFill>
                <a:latin typeface="標楷體" pitchFamily="65" charset="-120"/>
                <a:ea typeface="標楷體" pitchFamily="65" charset="-120"/>
              </a:rPr>
              <a:t>西餐烹飪技術</a:t>
            </a:r>
            <a:endParaRPr lang="en-US" altLang="zh-TW" sz="3200" kern="0" dirty="0">
              <a:solidFill>
                <a:srgbClr val="6600FF"/>
              </a:solidFill>
              <a:latin typeface="標楷體" pitchFamily="65" charset="-120"/>
              <a:ea typeface="標楷體" pitchFamily="65" charset="-120"/>
            </a:endParaRP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p"/>
              <a:defRPr/>
            </a:pPr>
            <a:r>
              <a:rPr lang="zh-TW" altLang="en-US" sz="3200" kern="0" dirty="0">
                <a:solidFill>
                  <a:srgbClr val="6600FF"/>
                </a:solidFill>
                <a:latin typeface="標楷體" pitchFamily="65" charset="-120"/>
                <a:ea typeface="標楷體" pitchFamily="65" charset="-120"/>
              </a:rPr>
              <a:t>烘焙技術</a:t>
            </a:r>
            <a:endParaRPr lang="en-US" altLang="zh-TW" sz="3200" kern="0" dirty="0">
              <a:solidFill>
                <a:srgbClr val="6600FF"/>
              </a:solidFill>
              <a:latin typeface="標楷體" pitchFamily="65" charset="-120"/>
              <a:ea typeface="標楷體" pitchFamily="65" charset="-120"/>
            </a:endParaRP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p"/>
              <a:defRPr/>
            </a:pPr>
            <a:r>
              <a:rPr lang="zh-TW" altLang="en-US" sz="3200" kern="0" dirty="0">
                <a:solidFill>
                  <a:srgbClr val="6600FF"/>
                </a:solidFill>
                <a:latin typeface="標楷體" pitchFamily="65" charset="-120"/>
                <a:ea typeface="標楷體" pitchFamily="65" charset="-120"/>
              </a:rPr>
              <a:t>餐飲服務技術</a:t>
            </a:r>
            <a:endParaRPr lang="en-US" altLang="zh-TW" sz="3200" kern="0" dirty="0">
              <a:solidFill>
                <a:srgbClr val="6600FF"/>
              </a:solidFill>
              <a:latin typeface="標楷體" pitchFamily="65" charset="-120"/>
              <a:ea typeface="標楷體" pitchFamily="65" charset="-120"/>
            </a:endParaRP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p"/>
              <a:defRPr/>
            </a:pPr>
            <a:r>
              <a:rPr lang="zh-TW" altLang="en-US" sz="3200" kern="0" dirty="0">
                <a:solidFill>
                  <a:srgbClr val="6600FF"/>
                </a:solidFill>
                <a:latin typeface="標楷體" pitchFamily="65" charset="-120"/>
                <a:ea typeface="標楷體" pitchFamily="65" charset="-120"/>
              </a:rPr>
              <a:t>房務技術</a:t>
            </a:r>
            <a:endParaRPr lang="en-US" altLang="zh-TW" sz="3200" kern="0" dirty="0">
              <a:solidFill>
                <a:srgbClr val="6600FF"/>
              </a:solidFill>
              <a:latin typeface="標楷體" pitchFamily="65" charset="-120"/>
              <a:ea typeface="標楷體" pitchFamily="65" charset="-120"/>
            </a:endParaRP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p"/>
              <a:defRPr/>
            </a:pPr>
            <a:r>
              <a:rPr lang="zh-TW" altLang="en-US" sz="3200" kern="0" dirty="0">
                <a:solidFill>
                  <a:srgbClr val="6600FF"/>
                </a:solidFill>
                <a:latin typeface="標楷體" pitchFamily="65" charset="-120"/>
                <a:ea typeface="標楷體" pitchFamily="65" charset="-120"/>
              </a:rPr>
              <a:t>飲料調製技術</a:t>
            </a:r>
            <a:endParaRPr lang="en-US" altLang="zh-TW" sz="3200" kern="0" dirty="0">
              <a:solidFill>
                <a:srgbClr val="6600FF"/>
              </a:solidFill>
              <a:latin typeface="標楷體" pitchFamily="65" charset="-120"/>
              <a:ea typeface="標楷體" pitchFamily="65" charset="-120"/>
            </a:endParaRP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p"/>
              <a:defRPr/>
            </a:pPr>
            <a:r>
              <a:rPr lang="zh-TW" altLang="en-US" sz="3200" kern="0" dirty="0">
                <a:solidFill>
                  <a:srgbClr val="6600FF"/>
                </a:solidFill>
                <a:latin typeface="標楷體" pitchFamily="65" charset="-120"/>
                <a:ea typeface="標楷體" pitchFamily="65" charset="-120"/>
              </a:rPr>
              <a:t>旅遊導覽技術</a:t>
            </a:r>
            <a:endParaRPr lang="en-US" altLang="zh-TW" sz="3200" kern="0" dirty="0">
              <a:solidFill>
                <a:srgbClr val="6600FF"/>
              </a:solidFill>
              <a:latin typeface="標楷體" pitchFamily="65" charset="-120"/>
              <a:ea typeface="標楷體" pitchFamily="65" charset="-120"/>
            </a:endParaRP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p"/>
              <a:defRPr/>
            </a:pPr>
            <a:r>
              <a:rPr lang="zh-TW" altLang="en-US" sz="3200" kern="0" dirty="0">
                <a:solidFill>
                  <a:srgbClr val="6600FF"/>
                </a:solidFill>
                <a:latin typeface="標楷體" pitchFamily="65" charset="-120"/>
                <a:ea typeface="標楷體" pitchFamily="65" charset="-120"/>
              </a:rPr>
              <a:t>旅館管理技術</a:t>
            </a:r>
          </a:p>
        </p:txBody>
      </p:sp>
      <p:sp>
        <p:nvSpPr>
          <p:cNvPr id="11268" name="矩形 9"/>
          <p:cNvSpPr>
            <a:spLocks noChangeArrowheads="1"/>
          </p:cNvSpPr>
          <p:nvPr/>
        </p:nvSpPr>
        <p:spPr bwMode="auto">
          <a:xfrm>
            <a:off x="3924300" y="1125538"/>
            <a:ext cx="5903913" cy="5027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000FF"/>
              </a:buClr>
              <a:buFont typeface="Wingdings" pitchFamily="2" charset="2"/>
              <a:buNone/>
            </a:pPr>
            <a:r>
              <a:rPr lang="zh-TW" altLang="en-US" sz="4000" b="1">
                <a:solidFill>
                  <a:srgbClr val="6600CC"/>
                </a:solidFill>
                <a:latin typeface="標楷體" pitchFamily="65" charset="-120"/>
                <a:ea typeface="標楷體" pitchFamily="65" charset="-120"/>
              </a:rPr>
              <a:t>就業前景：</a:t>
            </a:r>
          </a:p>
          <a:p>
            <a:pPr eaLnBrk="1" hangingPunct="1"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p"/>
            </a:pPr>
            <a:r>
              <a:rPr lang="zh-TW" altLang="en-US" sz="260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餐廳內外場之工作人員</a:t>
            </a:r>
            <a:endParaRPr lang="zh-TW" altLang="en-US" sz="2600" b="1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p"/>
            </a:pPr>
            <a:r>
              <a:rPr lang="zh-TW" altLang="en-US" sz="260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陸海空運輸交通工具之服務人員</a:t>
            </a:r>
            <a:endParaRPr lang="en-US" altLang="zh-TW" sz="260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p"/>
            </a:pPr>
            <a:r>
              <a:rPr lang="zh-TW" altLang="en-US" sz="260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旅館服務人員</a:t>
            </a:r>
            <a:endParaRPr lang="en-US" altLang="zh-TW" sz="260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p"/>
            </a:pPr>
            <a:r>
              <a:rPr lang="zh-TW" altLang="en-US" sz="260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旅行業之從業人員</a:t>
            </a:r>
            <a:endParaRPr lang="en-US" altLang="zh-TW" sz="260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p"/>
            </a:pPr>
            <a:r>
              <a:rPr lang="zh-TW" altLang="en-US" sz="260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休閒諮詢人員</a:t>
            </a:r>
            <a:endParaRPr lang="en-US" altLang="zh-TW" sz="260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p"/>
            </a:pPr>
            <a:r>
              <a:rPr lang="zh-TW" altLang="en-US" sz="2600" b="1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高職教師</a:t>
            </a:r>
          </a:p>
          <a:p>
            <a:pPr eaLnBrk="1" hangingPunct="1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p"/>
            </a:pPr>
            <a:r>
              <a:rPr lang="zh-TW" altLang="en-US" sz="260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高考觀光專業人員</a:t>
            </a:r>
            <a:endParaRPr lang="en-US" altLang="zh-TW" sz="260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p"/>
            </a:pPr>
            <a:r>
              <a:rPr lang="zh-TW" altLang="en-US" sz="260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國際會議規劃師</a:t>
            </a:r>
            <a:endParaRPr lang="en-US" altLang="zh-TW" sz="260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p"/>
            </a:pPr>
            <a:r>
              <a:rPr lang="zh-TW" altLang="en-US" sz="2600" b="1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自行創業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2385</TotalTime>
  <Words>1383</Words>
  <Application>Microsoft Office PowerPoint</Application>
  <PresentationFormat>如螢幕大小 (4:3)</PresentationFormat>
  <Paragraphs>263</Paragraphs>
  <Slides>27</Slides>
  <Notes>2</Notes>
  <HiddenSlides>0</HiddenSlides>
  <MMClips>0</MMClips>
  <ScaleCrop>false</ScaleCrop>
  <HeadingPairs>
    <vt:vector size="6" baseType="variant"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27</vt:i4>
      </vt:variant>
    </vt:vector>
  </HeadingPairs>
  <TitlesOfParts>
    <vt:vector size="29" baseType="lpstr">
      <vt:lpstr>預設簡報設計</vt:lpstr>
      <vt:lpstr>圖表</vt:lpstr>
      <vt:lpstr>國立新營高工招生簡介</vt:lpstr>
      <vt:lpstr>招生簡介綱要</vt:lpstr>
      <vt:lpstr>招生科別、人數</vt:lpstr>
      <vt:lpstr>機械群--- 課程重點</vt:lpstr>
      <vt:lpstr>機械群學習進路</vt:lpstr>
      <vt:lpstr>電機電子群 -- 課程重點</vt:lpstr>
      <vt:lpstr>電機電子群學習進路</vt:lpstr>
      <vt:lpstr>餐旅群 --- 課程重點</vt:lpstr>
      <vt:lpstr>餐旅群學習進路</vt:lpstr>
      <vt:lpstr>實用技能學程進路</vt:lpstr>
      <vt:lpstr>新營高工學生升學進路</vt:lpstr>
      <vt:lpstr>新營高工的賣點是什麼？</vt:lpstr>
      <vt:lpstr>新營高工---師資優質  100%合格教師，70%以上具碩士資格</vt:lpstr>
      <vt:lpstr>新營高工完善的升學輔導課程</vt:lpstr>
      <vt:lpstr>新營高工升學績效優質  只要你願意100%升學</vt:lpstr>
      <vt:lpstr>國立新營高工 103學年度高職繁星計畫大放異彩 錄取率百分百</vt:lpstr>
      <vt:lpstr>國立新營高工 103學年度升學異彩再現 實用技能學程一樣亮麗</vt:lpstr>
      <vt:lpstr>新營高工---技術優質  只要你願意證照任你拿，平均每人1.8張證照</vt:lpstr>
      <vt:lpstr>2013年全國青少年創意發明競賽</vt:lpstr>
      <vt:lpstr>新營高工教學環境優質  讓你安心就讀 --- 全部冷氣教室</vt:lpstr>
      <vt:lpstr>新營高工地理環境優質  讓你方便就讀</vt:lpstr>
      <vt:lpstr>如何進入新營高工就讀？</vt:lpstr>
      <vt:lpstr>新營高工102年免試入學 </vt:lpstr>
      <vt:lpstr>公私立高職免學費， 讀新營高工還有什麼優勢？</vt:lpstr>
      <vt:lpstr>就讀高職有什麼優點？</vt:lpstr>
      <vt:lpstr>歡迎你成為新營高工的一份子 ＊適性就讀新營高工最適宜  ＊全校排名百分比 前15~55適合免試入學</vt:lpstr>
      <vt:lpstr>結       語  了解自己，適性選擇 愛你所選，學習快樂 發揮潛能，超越自己 創造他人不可取代的價值</vt:lpstr>
    </vt:vector>
  </TitlesOfParts>
  <Company>CMT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國立新營高工簡介</dc:title>
  <dc:creator>user</dc:creator>
  <cp:lastModifiedBy>regist</cp:lastModifiedBy>
  <cp:revision>169</cp:revision>
  <dcterms:created xsi:type="dcterms:W3CDTF">2010-12-08T06:37:59Z</dcterms:created>
  <dcterms:modified xsi:type="dcterms:W3CDTF">2014-11-25T01:44:10Z</dcterms:modified>
</cp:coreProperties>
</file>